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76" r:id="rId5"/>
    <p:sldId id="278" r:id="rId6"/>
    <p:sldId id="279" r:id="rId7"/>
    <p:sldId id="281" r:id="rId8"/>
    <p:sldId id="283" r:id="rId9"/>
    <p:sldId id="284" r:id="rId10"/>
    <p:sldId id="285" r:id="rId11"/>
    <p:sldId id="274" r:id="rId12"/>
    <p:sldId id="286" r:id="rId13"/>
  </p:sldIdLst>
  <p:sldSz cx="9144000" cy="6858000" type="screen4x3"/>
  <p:notesSz cx="6669088" cy="97758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FF"/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>
      <p:cViewPr>
        <p:scale>
          <a:sx n="89" d="100"/>
          <a:sy n="89" d="100"/>
        </p:scale>
        <p:origin x="22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C2EFA-0950-4EDD-B902-2C9FD7601EB2}" type="datetimeFigureOut">
              <a:rPr lang="cs-CZ"/>
              <a:pPr>
                <a:defRPr/>
              </a:pPr>
              <a:t>30.05.2022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38F04E-C256-4330-A7EA-E0EE7F5DA3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2B08D-22A7-44C7-9A9A-15F0430FEC6E}" type="datetimeFigureOut">
              <a:rPr lang="cs-CZ"/>
              <a:pPr>
                <a:defRPr/>
              </a:pPr>
              <a:t>30.05.2022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7C561E-2E38-4584-AB37-860AD06BBB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9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3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84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05CC813-C56B-4E72-AB13-7969DFD8F83A}"/>
              </a:ext>
            </a:extLst>
          </p:cNvPr>
          <p:cNvSpPr/>
          <p:nvPr/>
        </p:nvSpPr>
        <p:spPr>
          <a:xfrm>
            <a:off x="323528" y="548680"/>
            <a:ext cx="2592288" cy="823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971600" y="2349128"/>
            <a:ext cx="7632848" cy="1223888"/>
          </a:xfrm>
          <a:noFill/>
        </p:spPr>
        <p:txBody>
          <a:bodyPr/>
          <a:lstStyle/>
          <a:p>
            <a:pPr algn="ctr"/>
            <a:r>
              <a:rPr lang="cs-CZ" altLang="cs-CZ" sz="3200" dirty="0"/>
              <a:t>Práce s informacemi </a:t>
            </a:r>
            <a:br>
              <a:rPr lang="cs-CZ" altLang="cs-CZ" sz="3200" dirty="0"/>
            </a:br>
            <a:r>
              <a:rPr lang="cs-CZ" altLang="cs-CZ" sz="3200" dirty="0"/>
              <a:t>při sociálním začleňování:</a:t>
            </a:r>
            <a:br>
              <a:rPr lang="cs-CZ" altLang="cs-CZ" sz="3200" dirty="0"/>
            </a:br>
            <a:r>
              <a:rPr lang="cs-CZ" altLang="cs-CZ" sz="3200" dirty="0"/>
              <a:t>Děti ohrožená sociálním vyloučením </a:t>
            </a:r>
            <a:br>
              <a:rPr lang="cs-CZ" altLang="cs-CZ" sz="3200" dirty="0"/>
            </a:br>
            <a:r>
              <a:rPr lang="cs-CZ" altLang="cs-CZ" sz="3200" dirty="0"/>
              <a:t>a školním neúspěchem</a:t>
            </a:r>
            <a:endParaRPr lang="en-US" alt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1" y="6237312"/>
            <a:ext cx="79928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dirty="0"/>
              <a:t>Tento materiál vznikl za finanční podpory Evropského sociálního fondu prostřednictvím Operačního programu Zaměstnanost </a:t>
            </a:r>
            <a:br>
              <a:rPr lang="cs-CZ" sz="1050" dirty="0"/>
            </a:br>
            <a:r>
              <a:rPr lang="cs-CZ" sz="1050" dirty="0"/>
              <a:t>v rámci projektu „Agentura pro sociální začleňování jako inovační aktér politiky sociálního začleňování“, </a:t>
            </a:r>
          </a:p>
          <a:p>
            <a:pPr algn="ctr"/>
            <a:r>
              <a:rPr lang="cs-CZ" sz="1050" dirty="0"/>
              <a:t>registrační číslo projektu: CZ.03.3.X/0.0/0.0/15_018/0006191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95736" y="4427820"/>
            <a:ext cx="480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Odbor pro sociální začleňování (Agentura)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3141"/>
            <a:ext cx="3941148" cy="11111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83" y="5196008"/>
            <a:ext cx="5454650" cy="8445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889256" y="4859868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Hana Vališová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51895" y="4869160"/>
            <a:ext cx="51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Datum: 31. 5.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DC71D3B-3B7F-4E2D-BB9D-E60EF609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800" dirty="0"/>
              <a:t>O čem data vypovídají a o čem jen zdánlivě?</a:t>
            </a:r>
            <a:endParaRPr lang="en-US" alt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7B71639-C4B5-69B6-34E0-3BC193D069D4}"/>
              </a:ext>
            </a:extLst>
          </p:cNvPr>
          <p:cNvSpPr txBox="1"/>
          <p:nvPr/>
        </p:nvSpPr>
        <p:spPr>
          <a:xfrm>
            <a:off x="1259632" y="2492896"/>
            <a:ext cx="6984776" cy="327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  <a:cs typeface="Calibri" panose="020F0502020204030204" pitchFamily="34" charset="0"/>
              </a:rPr>
              <a:t>Bezdoplatkové</a:t>
            </a:r>
            <a:r>
              <a:rPr lang="cs-CZ" dirty="0">
                <a:latin typeface="+mj-lt"/>
                <a:cs typeface="Calibri" panose="020F0502020204030204" pitchFamily="34" charset="0"/>
              </a:rPr>
              <a:t> zóny v Chomutově</a:t>
            </a:r>
          </a:p>
          <a:p>
            <a:pPr marL="285750" lvl="0" indent="-285750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škola s nejvíce diagnostikovanými dětmi </a:t>
            </a:r>
          </a:p>
          <a:p>
            <a:pPr lvl="0">
              <a:lnSpc>
                <a:spcPct val="107000"/>
              </a:lnSpc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≠ škola s nejnáročnější skladbou žáků </a:t>
            </a:r>
          </a:p>
          <a:p>
            <a:pPr lvl="0">
              <a:lnSpc>
                <a:spcPct val="107000"/>
              </a:lnSpc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(je to škola s nejaktivnějším vedením)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ORP s malým počtem předčasných odchodů v kraji </a:t>
            </a:r>
            <a:b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≠ region s nízkým počtem dětí se sociálním znevýhodněním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(školy zde mají nižší standard a děti nenechávají propadnout)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9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DC71D3B-3B7F-4E2D-BB9D-E60EF609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752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Struktura setkání</a:t>
            </a:r>
            <a:endParaRPr lang="en-US" alt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F2EF5C-37FB-D45B-3471-4527797B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772816"/>
            <a:ext cx="3891136" cy="50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5896" y="638165"/>
            <a:ext cx="5508104" cy="504056"/>
          </a:xfrm>
        </p:spPr>
        <p:txBody>
          <a:bodyPr/>
          <a:lstStyle/>
          <a:p>
            <a:r>
              <a:rPr lang="cs-CZ" sz="2900" dirty="0" smtClean="0"/>
              <a:t>Skupiny – odpolední program</a:t>
            </a:r>
            <a:endParaRPr lang="cs-CZ" sz="2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ovéPole 5"/>
          <p:cNvSpPr txBox="1"/>
          <p:nvPr/>
        </p:nvSpPr>
        <p:spPr>
          <a:xfrm>
            <a:off x="0" y="1531818"/>
            <a:ext cx="5292080" cy="2185214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1. MAPOVÁNÍ </a:t>
            </a:r>
            <a:r>
              <a:rPr lang="cs-CZ" b="1" dirty="0"/>
              <a:t>NEROVNOMĚRNÉHO ROZLOŽENÍ ŽÁKŮ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/>
              <a:t>Jak uchopit nerovnoměrné rozdělení žáků ZŠ v obci? Jak přemýšlet o ukazatelích na úrovni institucí?</a:t>
            </a:r>
            <a:r>
              <a:rPr lang="cs-CZ" dirty="0"/>
              <a:t> O vhodných ukazatelích budeme diskutovat na příkladu situace ve městě Jihlava, kterou popíše Daniel </a:t>
            </a:r>
            <a:r>
              <a:rPr lang="cs-CZ" dirty="0" smtClean="0"/>
              <a:t>Škarka.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92080" y="2091040"/>
            <a:ext cx="3821520" cy="357020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2. MONITORING </a:t>
            </a:r>
            <a:r>
              <a:rPr lang="cs-CZ" b="1" dirty="0"/>
              <a:t>OPATŘENÍ K DOKONČOVÁNÍ ZÁKLADNÍHO VZDĚLÁNÍ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/>
              <a:t>Jak sledovat efektivitu opatření k podpoře dokončování základního vzdělání? Jak přemýšlet o ukazatelích sledujících realizaci naplánovaných opatření? </a:t>
            </a:r>
            <a:r>
              <a:rPr lang="cs-CZ" dirty="0"/>
              <a:t>O vhodných ukazatelích budeme diskutovat na příkladu aktivit MAS Frýdlantsko, které představí Lucie </a:t>
            </a:r>
            <a:r>
              <a:rPr lang="cs-CZ" dirty="0" smtClean="0"/>
              <a:t>Winklerová.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 flipV="1">
            <a:off x="395536" y="6453336"/>
            <a:ext cx="7776864" cy="28803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013190"/>
            <a:ext cx="5292080" cy="2739211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3. MONITORING </a:t>
            </a:r>
            <a:r>
              <a:rPr lang="cs-CZ" b="1" dirty="0"/>
              <a:t>DOPADŮ SOCIÁLNÍCH SLUŽEB NA DÍTĚ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i="1" dirty="0"/>
              <a:t>Jak sledovat efektivitu práce služeb s cílovou skupinou dětí ohrožených sociálním vyloučením? Jak přemýšlet o ukazatelích sledujících dopad intervencí na jednotlivce? </a:t>
            </a:r>
            <a:r>
              <a:rPr lang="cs-CZ" dirty="0"/>
              <a:t>O vhodných ukazatelích budeme diskutovat na základě příkladu lokality v Libereckém kraji a intervencí organizace Člověk v tísni, které popíše Lukáš </a:t>
            </a:r>
            <a:r>
              <a:rPr lang="cs-CZ" dirty="0" smtClean="0"/>
              <a:t>Průcha.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DC71D3B-3B7F-4E2D-BB9D-E60EF609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Workshopový cyklus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E5DE4A-1943-4827-3394-5E6A7430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26" y="1988840"/>
            <a:ext cx="3581574" cy="46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DC71D3B-3B7F-4E2D-BB9D-E60EF609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Segregace v bydlení a ve vzdělávání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3937C4-405A-AC55-0261-C4CEC577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52" y="2136231"/>
            <a:ext cx="6516216" cy="43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9A6457F-9BDE-4E7E-B57A-85D4504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0728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Dráha dítěte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B9B7F105-4313-BF47-2EF5-7D0779374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52"/>
            <a:ext cx="9144000" cy="25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9A6457F-9BDE-4E7E-B57A-85D4504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0728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Dráha dítěte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F22B942-C2E0-AB85-774B-11F376EAE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012"/>
            <a:ext cx="9144000" cy="30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9A6457F-9BDE-4E7E-B57A-85D4504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0728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Dráha dítěte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A4C4B6-4ECF-62BA-B758-31E5A75F4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808"/>
            <a:ext cx="9144000" cy="30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9A6457F-9BDE-4E7E-B57A-85D4504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0728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Dráha dítěte</a:t>
            </a:r>
            <a:br>
              <a:rPr lang="cs-CZ" sz="2800" dirty="0"/>
            </a:br>
            <a:endParaRPr lang="en-US" alt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794A97-8AFA-2ED2-80B4-530D39BE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366"/>
            <a:ext cx="9144000" cy="44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9A6457F-9BDE-4E7E-B57A-85D4504B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560" y="1268760"/>
            <a:ext cx="1015312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1600" dirty="0"/>
              <a:t>Dráha dítěte (nerovnosti ve vývoji)               Segregace (nerovnosti v systému)</a:t>
            </a:r>
            <a:r>
              <a:rPr lang="cs-CZ" sz="2800" dirty="0"/>
              <a:t/>
            </a:r>
            <a:br>
              <a:rPr lang="cs-CZ" sz="2800" dirty="0"/>
            </a:br>
            <a:endParaRPr lang="en-US" alt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E9723DF-9211-B303-6122-6E98DC54DCD1}"/>
              </a:ext>
            </a:extLst>
          </p:cNvPr>
          <p:cNvSpPr txBox="1"/>
          <p:nvPr/>
        </p:nvSpPr>
        <p:spPr>
          <a:xfrm>
            <a:off x="395287" y="2765738"/>
            <a:ext cx="4320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Sledování odchylek od „ideální dráhy“ lze využít k individuálnímu plánování. K vyhodnocování těchto aktivit pak slouží indikátory, které  ukazují, nakolik se daří dráhu dítěte přibližovat zpět k „ideální dráze“.</a:t>
            </a:r>
          </a:p>
          <a:p>
            <a:endParaRPr lang="cs-CZ" sz="1400" dirty="0"/>
          </a:p>
          <a:p>
            <a:r>
              <a:rPr lang="cs-CZ" sz="1400" i="1" dirty="0"/>
              <a:t>Dítě má nastoupit do první třídy, ale je vyhodnoceno jako nezralé. Prakticky nechodilo do školky. Umístíme ho do přípravné třídy a vyhodnotíme znovu jeho připravenost.</a:t>
            </a:r>
          </a:p>
          <a:p>
            <a:endParaRPr lang="cs-CZ" sz="1400" i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4A2D03-08FC-99D5-EB8F-2F74C4D5A8FF}"/>
              </a:ext>
            </a:extLst>
          </p:cNvPr>
          <p:cNvSpPr txBox="1"/>
          <p:nvPr/>
        </p:nvSpPr>
        <p:spPr>
          <a:xfrm>
            <a:off x="5004048" y="276573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Odchylky od ideální dráhy a vyrovnávací opatření jsou základem indikátorů, jejichž podíl ve škole je podkladem pro komparaci škol.</a:t>
            </a:r>
          </a:p>
          <a:p>
            <a:endParaRPr lang="cs-CZ" sz="1400" dirty="0"/>
          </a:p>
          <a:p>
            <a:r>
              <a:rPr lang="cs-CZ" sz="1400" i="1" dirty="0"/>
              <a:t>Na 2 % škol v ČR je více než 5 % žáků, kteří absolvovali pouze přípravnou třídu (nechodily do MŠ). Jedná se zejména o školy z Ústeckého a Karlovarského kraje.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C8C7CE5-F8F7-286C-B57C-8910DA487703}"/>
              </a:ext>
            </a:extLst>
          </p:cNvPr>
          <p:cNvSpPr/>
          <p:nvPr/>
        </p:nvSpPr>
        <p:spPr>
          <a:xfrm>
            <a:off x="395287" y="3861048"/>
            <a:ext cx="4320730" cy="920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6C437DF-EE6A-A953-C038-6A58A53A6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13610"/>
            <a:ext cx="3168352" cy="10680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190EDEA-04F4-784A-98C5-92784B869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34" y="1556792"/>
            <a:ext cx="2629458" cy="1208946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43B28860-0997-AB3A-DABF-61FD71C930CD}"/>
              </a:ext>
            </a:extLst>
          </p:cNvPr>
          <p:cNvSpPr/>
          <p:nvPr/>
        </p:nvSpPr>
        <p:spPr>
          <a:xfrm>
            <a:off x="5004047" y="3861048"/>
            <a:ext cx="3672409" cy="94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8B3F6CE-65A1-1A3F-1AD7-0708CE15B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013176"/>
            <a:ext cx="88569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1600" dirty="0"/>
              <a:t>Kombinace</a:t>
            </a:r>
            <a:endParaRPr lang="en-US" altLang="cs-CZ" sz="28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4B23BF0-5292-BF9B-5B91-97730E22D3DB}"/>
              </a:ext>
            </a:extLst>
          </p:cNvPr>
          <p:cNvSpPr txBox="1"/>
          <p:nvPr/>
        </p:nvSpPr>
        <p:spPr>
          <a:xfrm>
            <a:off x="395287" y="5352964"/>
            <a:ext cx="8353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plánování na lokální úrovni se kombinují oba přístupy. Na základě odchylek od „ideální dráhy“ lze určit, jaká opatření použít. Na základě nerovností v systému lze rozhodnout, kam opatření směřovat.</a:t>
            </a:r>
          </a:p>
          <a:p>
            <a:endParaRPr lang="cs-CZ" sz="1400" dirty="0"/>
          </a:p>
          <a:p>
            <a:r>
              <a:rPr lang="cs-CZ" sz="1400" i="1" dirty="0"/>
              <a:t>V naší obci jsou 4 ZŠ, na 3 podíl žáků, kteří absolvovali více než jeden rok MŠ, převyšuje 90 %. Na jedné je ale 28 % žáků, kteří absolvovali pouze jeden rok, navíc často s nedostatečnou docházkou, a jejich připravenost je nízká. Bylo by vhodné zde zavést přípravnou třídu? Nebo řešit skladbu žáků?</a:t>
            </a:r>
          </a:p>
          <a:p>
            <a:endParaRPr lang="cs-CZ" sz="1400" dirty="0"/>
          </a:p>
          <a:p>
            <a:endParaRPr lang="cs-CZ" sz="1400" i="1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633F1CD-FF18-E466-4346-41A217871F49}"/>
              </a:ext>
            </a:extLst>
          </p:cNvPr>
          <p:cNvSpPr/>
          <p:nvPr/>
        </p:nvSpPr>
        <p:spPr>
          <a:xfrm>
            <a:off x="395287" y="6021288"/>
            <a:ext cx="8281169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5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27C75C9-CD4B-4196-9A5D-BFC61EE6A2E7}"/>
              </a:ext>
            </a:extLst>
          </p:cNvPr>
          <p:cNvSpPr/>
          <p:nvPr/>
        </p:nvSpPr>
        <p:spPr>
          <a:xfrm>
            <a:off x="395287" y="548680"/>
            <a:ext cx="2160489" cy="719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88973"/>
            <a:ext cx="3384376" cy="953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DC71D3B-3B7F-4E2D-BB9D-E60EF609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12875"/>
            <a:ext cx="8353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sz="2800" dirty="0"/>
              <a:t>K etnicitě</a:t>
            </a:r>
            <a:endParaRPr lang="en-US" altLang="cs-CZ" sz="2800" dirty="0"/>
          </a:p>
        </p:txBody>
      </p:sp>
      <p:pic>
        <p:nvPicPr>
          <p:cNvPr id="1026" name="Picture 2" descr="Přípravná třída pro děti s odkladem se osvědčila, v září se otevře znova -  Tiskové zprávy - Zpravodajství - Město Bohumín">
            <a:extLst>
              <a:ext uri="{FF2B5EF4-FFF2-40B4-BE49-F238E27FC236}">
                <a16:creationId xmlns:a16="http://schemas.microsoft.com/office/drawing/2014/main" id="{416BB7FB-0C60-840D-573C-05235BFA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228184" cy="46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 šablona (klasický poměr stran)</Template>
  <TotalTime>2603</TotalTime>
  <Words>544</Words>
  <Application>Microsoft Office PowerPoint</Application>
  <PresentationFormat>Předvádění na obrazovce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1_Úvodní list</vt:lpstr>
      <vt:lpstr>Práce s informacemi  při sociálním začleňování: Děti ohrožená sociálním vyloučením  a školním neúspěchem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Skupiny – odpolední program</vt:lpstr>
    </vt:vector>
  </TitlesOfParts>
  <Company>Ministerstvo pro místní rozvoj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Syruček Petr</dc:creator>
  <cp:lastModifiedBy>Lomová Ester</cp:lastModifiedBy>
  <cp:revision>51</cp:revision>
  <cp:lastPrinted>2022-05-25T14:03:12Z</cp:lastPrinted>
  <dcterms:created xsi:type="dcterms:W3CDTF">2020-01-13T10:41:51Z</dcterms:created>
  <dcterms:modified xsi:type="dcterms:W3CDTF">2022-05-30T14:45:49Z</dcterms:modified>
</cp:coreProperties>
</file>