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1" r:id="rId4"/>
    <p:sldId id="266" r:id="rId5"/>
    <p:sldId id="267" r:id="rId6"/>
    <p:sldId id="259" r:id="rId7"/>
    <p:sldId id="260" r:id="rId8"/>
    <p:sldId id="258" r:id="rId9"/>
    <p:sldId id="277" r:id="rId10"/>
    <p:sldId id="268" r:id="rId11"/>
    <p:sldId id="278" r:id="rId12"/>
    <p:sldId id="269" r:id="rId13"/>
    <p:sldId id="280" r:id="rId14"/>
    <p:sldId id="279" r:id="rId15"/>
    <p:sldId id="281" r:id="rId16"/>
    <p:sldId id="326" r:id="rId17"/>
    <p:sldId id="270" r:id="rId18"/>
    <p:sldId id="271" r:id="rId19"/>
    <p:sldId id="272" r:id="rId20"/>
    <p:sldId id="273" r:id="rId21"/>
    <p:sldId id="282" r:id="rId22"/>
    <p:sldId id="322" r:id="rId23"/>
    <p:sldId id="323" r:id="rId24"/>
    <p:sldId id="325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99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73" autoAdjust="0"/>
  </p:normalViewPr>
  <p:slideViewPr>
    <p:cSldViewPr>
      <p:cViewPr varScale="1">
        <p:scale>
          <a:sx n="67" d="100"/>
          <a:sy n="67" d="100"/>
        </p:scale>
        <p:origin x="12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0565C-1404-49C1-8040-31992B03564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703CE6C-09AA-4EBC-829C-1B0AB60DA9AE}">
      <dgm:prSet phldrT="[Text]" custT="1"/>
      <dgm:spPr/>
      <dgm:t>
        <a:bodyPr/>
        <a:lstStyle/>
        <a:p>
          <a:r>
            <a:rPr lang="cs-CZ" sz="3300" b="1" dirty="0"/>
            <a:t>Transparentnost</a:t>
          </a:r>
        </a:p>
      </dgm:t>
    </dgm:pt>
    <dgm:pt modelId="{0CE70CC3-3DAE-4325-80B2-4CF895488F23}" type="parTrans" cxnId="{D7706B4E-AFDF-4410-BD49-4ABC1B0CF390}">
      <dgm:prSet/>
      <dgm:spPr/>
      <dgm:t>
        <a:bodyPr/>
        <a:lstStyle/>
        <a:p>
          <a:endParaRPr lang="cs-CZ"/>
        </a:p>
      </dgm:t>
    </dgm:pt>
    <dgm:pt modelId="{144A51FA-A905-4190-A4A0-5E2D96718E3E}" type="sibTrans" cxnId="{D7706B4E-AFDF-4410-BD49-4ABC1B0CF390}">
      <dgm:prSet/>
      <dgm:spPr/>
      <dgm:t>
        <a:bodyPr/>
        <a:lstStyle/>
        <a:p>
          <a:endParaRPr lang="cs-CZ"/>
        </a:p>
      </dgm:t>
    </dgm:pt>
    <dgm:pt modelId="{7F034D06-F926-4C63-8D1A-9924B0B6AB04}">
      <dgm:prSet phldrT="[Text]" custT="1"/>
      <dgm:spPr/>
      <dgm:t>
        <a:bodyPr/>
        <a:lstStyle/>
        <a:p>
          <a:r>
            <a:rPr lang="cs-CZ" sz="3200" b="1" dirty="0"/>
            <a:t>Participace</a:t>
          </a:r>
        </a:p>
      </dgm:t>
    </dgm:pt>
    <dgm:pt modelId="{E79D422C-CC49-4C7D-A08B-24ACEFF27478}" type="parTrans" cxnId="{29CF6540-2886-422B-8073-64AEE20FE67A}">
      <dgm:prSet/>
      <dgm:spPr/>
      <dgm:t>
        <a:bodyPr/>
        <a:lstStyle/>
        <a:p>
          <a:endParaRPr lang="cs-CZ"/>
        </a:p>
      </dgm:t>
    </dgm:pt>
    <dgm:pt modelId="{3216C86F-5314-40EB-86AF-1C6D45D1B595}" type="sibTrans" cxnId="{29CF6540-2886-422B-8073-64AEE20FE67A}">
      <dgm:prSet/>
      <dgm:spPr/>
      <dgm:t>
        <a:bodyPr/>
        <a:lstStyle/>
        <a:p>
          <a:endParaRPr lang="cs-CZ"/>
        </a:p>
      </dgm:t>
    </dgm:pt>
    <dgm:pt modelId="{9B2F64AF-8BA6-467D-AC29-109207ABD761}">
      <dgm:prSet phldrT="[Text]" custT="1"/>
      <dgm:spPr/>
      <dgm:t>
        <a:bodyPr/>
        <a:lstStyle/>
        <a:p>
          <a:r>
            <a:rPr lang="cs-CZ" sz="1800" b="1" dirty="0"/>
            <a:t>Práce s místními zdroji, dosažitelnost úspěchů, udržitelnost výsledků a dosažených změn</a:t>
          </a:r>
        </a:p>
      </dgm:t>
    </dgm:pt>
    <dgm:pt modelId="{15C37166-E63A-4AFA-9798-D048D2FF553F}" type="parTrans" cxnId="{0877F4A0-9DFE-4D69-BE69-894DF22651A4}">
      <dgm:prSet/>
      <dgm:spPr/>
      <dgm:t>
        <a:bodyPr/>
        <a:lstStyle/>
        <a:p>
          <a:endParaRPr lang="cs-CZ"/>
        </a:p>
      </dgm:t>
    </dgm:pt>
    <dgm:pt modelId="{F5C79276-9E78-485F-B257-53891B6AE6E1}" type="sibTrans" cxnId="{0877F4A0-9DFE-4D69-BE69-894DF22651A4}">
      <dgm:prSet/>
      <dgm:spPr/>
      <dgm:t>
        <a:bodyPr/>
        <a:lstStyle/>
        <a:p>
          <a:endParaRPr lang="cs-CZ"/>
        </a:p>
      </dgm:t>
    </dgm:pt>
    <dgm:pt modelId="{90589EC1-2BC7-4234-A7A6-E0E522C3CFD5}">
      <dgm:prSet phldrT="[Text]" custT="1"/>
      <dgm:spPr/>
      <dgm:t>
        <a:bodyPr/>
        <a:lstStyle/>
        <a:p>
          <a:r>
            <a:rPr lang="cs-CZ" sz="3300" b="1" dirty="0"/>
            <a:t>Komplexní přístup</a:t>
          </a:r>
        </a:p>
      </dgm:t>
    </dgm:pt>
    <dgm:pt modelId="{2EEC99FA-E4B4-45D8-87F9-AC5F238AEDBA}" type="parTrans" cxnId="{0A6C2A3F-3A18-4BD9-BA3F-D4DCB7433763}">
      <dgm:prSet/>
      <dgm:spPr/>
      <dgm:t>
        <a:bodyPr/>
        <a:lstStyle/>
        <a:p>
          <a:endParaRPr lang="cs-CZ"/>
        </a:p>
      </dgm:t>
    </dgm:pt>
    <dgm:pt modelId="{D0A7A0EC-345D-48E0-AD49-C02F23F95302}" type="sibTrans" cxnId="{0A6C2A3F-3A18-4BD9-BA3F-D4DCB7433763}">
      <dgm:prSet/>
      <dgm:spPr/>
      <dgm:t>
        <a:bodyPr/>
        <a:lstStyle/>
        <a:p>
          <a:endParaRPr lang="cs-CZ"/>
        </a:p>
      </dgm:t>
    </dgm:pt>
    <dgm:pt modelId="{8B840948-D7A4-4E8E-BDB0-43D218EF8E51}">
      <dgm:prSet phldrT="[Text]" custT="1"/>
      <dgm:spPr/>
      <dgm:t>
        <a:bodyPr/>
        <a:lstStyle/>
        <a:p>
          <a:r>
            <a:rPr lang="cs-CZ" sz="2800" b="1" dirty="0"/>
            <a:t>Reflektivní praxe a celoživotní učení</a:t>
          </a:r>
        </a:p>
      </dgm:t>
    </dgm:pt>
    <dgm:pt modelId="{DC14DCA3-F7D1-4852-986F-2A2EB2C1B470}" type="sibTrans" cxnId="{EE60DC90-714B-4FA9-BC7C-96162933BCA5}">
      <dgm:prSet/>
      <dgm:spPr/>
      <dgm:t>
        <a:bodyPr/>
        <a:lstStyle/>
        <a:p>
          <a:endParaRPr lang="cs-CZ"/>
        </a:p>
      </dgm:t>
    </dgm:pt>
    <dgm:pt modelId="{3477CC7B-A700-490E-A0A5-07403BA8D903}" type="parTrans" cxnId="{EE60DC90-714B-4FA9-BC7C-96162933BCA5}">
      <dgm:prSet/>
      <dgm:spPr/>
      <dgm:t>
        <a:bodyPr/>
        <a:lstStyle/>
        <a:p>
          <a:endParaRPr lang="cs-CZ"/>
        </a:p>
      </dgm:t>
    </dgm:pt>
    <dgm:pt modelId="{BDA6C99E-BBB3-4AF8-8CB4-810B8002EE6C}">
      <dgm:prSet phldrT="[Text]" custT="1"/>
      <dgm:spPr/>
      <dgm:t>
        <a:bodyPr/>
        <a:lstStyle/>
        <a:p>
          <a:r>
            <a:rPr lang="cs-CZ" sz="3200" b="1" dirty="0"/>
            <a:t>Objektivita/vědecká data</a:t>
          </a:r>
        </a:p>
      </dgm:t>
    </dgm:pt>
    <dgm:pt modelId="{9EF410E2-8404-4E7A-B77E-7ED80661F4B9}" type="sibTrans" cxnId="{DC7D47DF-E9C9-466E-90F3-04EE881F592F}">
      <dgm:prSet/>
      <dgm:spPr/>
      <dgm:t>
        <a:bodyPr/>
        <a:lstStyle/>
        <a:p>
          <a:endParaRPr lang="cs-CZ"/>
        </a:p>
      </dgm:t>
    </dgm:pt>
    <dgm:pt modelId="{69F4012C-2D0B-4C31-B4D4-E8EE2CAB1A60}" type="parTrans" cxnId="{DC7D47DF-E9C9-466E-90F3-04EE881F592F}">
      <dgm:prSet/>
      <dgm:spPr/>
      <dgm:t>
        <a:bodyPr/>
        <a:lstStyle/>
        <a:p>
          <a:endParaRPr lang="cs-CZ"/>
        </a:p>
      </dgm:t>
    </dgm:pt>
    <dgm:pt modelId="{5D2495F2-91AA-4072-85F6-5BB280BF8FE1}" type="pres">
      <dgm:prSet presAssocID="{C610565C-1404-49C1-8040-31992B035642}" presName="diagram" presStyleCnt="0">
        <dgm:presLayoutVars>
          <dgm:dir/>
          <dgm:resizeHandles val="exact"/>
        </dgm:presLayoutVars>
      </dgm:prSet>
      <dgm:spPr/>
    </dgm:pt>
    <dgm:pt modelId="{49635A17-A83F-4AEF-891E-A952655D6071}" type="pres">
      <dgm:prSet presAssocID="{3703CE6C-09AA-4EBC-829C-1B0AB60DA9AE}" presName="node" presStyleLbl="node1" presStyleIdx="0" presStyleCnt="6" custScaleX="162582" custLinFactNeighborX="-3190" custLinFactNeighborY="-169">
        <dgm:presLayoutVars>
          <dgm:bulletEnabled val="1"/>
        </dgm:presLayoutVars>
      </dgm:prSet>
      <dgm:spPr>
        <a:prstGeom prst="roundRect">
          <a:avLst/>
        </a:prstGeom>
      </dgm:spPr>
    </dgm:pt>
    <dgm:pt modelId="{B14EF896-A839-4A22-8B3D-2BCF6F245F19}" type="pres">
      <dgm:prSet presAssocID="{144A51FA-A905-4190-A4A0-5E2D96718E3E}" presName="sibTrans" presStyleCnt="0"/>
      <dgm:spPr/>
    </dgm:pt>
    <dgm:pt modelId="{ECB6A434-0BFF-4EB8-B29D-3C5BF9DCB8B5}" type="pres">
      <dgm:prSet presAssocID="{7F034D06-F926-4C63-8D1A-9924B0B6AB04}" presName="node" presStyleLbl="node1" presStyleIdx="1" presStyleCnt="6" custScaleX="164792" custLinFactNeighborX="20337" custLinFactNeighborY="-26740">
        <dgm:presLayoutVars>
          <dgm:bulletEnabled val="1"/>
        </dgm:presLayoutVars>
      </dgm:prSet>
      <dgm:spPr>
        <a:prstGeom prst="roundRect">
          <a:avLst/>
        </a:prstGeom>
      </dgm:spPr>
    </dgm:pt>
    <dgm:pt modelId="{204FE304-B68D-43DC-BF1A-DCC2872C1ED4}" type="pres">
      <dgm:prSet presAssocID="{3216C86F-5314-40EB-86AF-1C6D45D1B595}" presName="sibTrans" presStyleCnt="0"/>
      <dgm:spPr/>
    </dgm:pt>
    <dgm:pt modelId="{446921B2-7EA1-4B98-A550-395B5D91BC8C}" type="pres">
      <dgm:prSet presAssocID="{BDA6C99E-BBB3-4AF8-8CB4-810B8002EE6C}" presName="node" presStyleLbl="node1" presStyleIdx="2" presStyleCnt="6" custScaleX="138037" custScaleY="118517" custLinFactNeighborX="-27721" custLinFactNeighborY="-7299">
        <dgm:presLayoutVars>
          <dgm:bulletEnabled val="1"/>
        </dgm:presLayoutVars>
      </dgm:prSet>
      <dgm:spPr>
        <a:prstGeom prst="roundRect">
          <a:avLst/>
        </a:prstGeom>
      </dgm:spPr>
    </dgm:pt>
    <dgm:pt modelId="{2A98B832-EE32-4A53-B1F6-3ACF0CC3FBF4}" type="pres">
      <dgm:prSet presAssocID="{9EF410E2-8404-4E7A-B77E-7ED80661F4B9}" presName="sibTrans" presStyleCnt="0"/>
      <dgm:spPr/>
    </dgm:pt>
    <dgm:pt modelId="{D58113A0-A36B-4279-AB25-3BCF96AA1D7E}" type="pres">
      <dgm:prSet presAssocID="{9B2F64AF-8BA6-467D-AC29-109207ABD761}" presName="node" presStyleLbl="node1" presStyleIdx="3" presStyleCnt="6" custScaleX="127543" custScaleY="132857" custLinFactX="-69392" custLinFactY="27187" custLinFactNeighborX="-100000" custLinFactNeighborY="100000">
        <dgm:presLayoutVars>
          <dgm:bulletEnabled val="1"/>
        </dgm:presLayoutVars>
      </dgm:prSet>
      <dgm:spPr>
        <a:prstGeom prst="roundRect">
          <a:avLst/>
        </a:prstGeom>
      </dgm:spPr>
    </dgm:pt>
    <dgm:pt modelId="{F093F046-EC6A-4A19-B7AC-9F54C79E1981}" type="pres">
      <dgm:prSet presAssocID="{F5C79276-9E78-485F-B257-53891B6AE6E1}" presName="sibTrans" presStyleCnt="0"/>
      <dgm:spPr/>
    </dgm:pt>
    <dgm:pt modelId="{2AAD0C76-8340-4710-A529-9DA0D2218785}" type="pres">
      <dgm:prSet presAssocID="{90589EC1-2BC7-4234-A7A6-E0E522C3CFD5}" presName="node" presStyleLbl="node1" presStyleIdx="4" presStyleCnt="6" custScaleX="125508" custScaleY="113047" custLinFactX="61655" custLinFactY="-48187" custLinFactNeighborX="100000" custLinFactNeighborY="-100000">
        <dgm:presLayoutVars>
          <dgm:bulletEnabled val="1"/>
        </dgm:presLayoutVars>
      </dgm:prSet>
      <dgm:spPr>
        <a:prstGeom prst="roundRect">
          <a:avLst/>
        </a:prstGeom>
      </dgm:spPr>
    </dgm:pt>
    <dgm:pt modelId="{A81B4F43-04D6-4D98-99B9-B0C1F540E459}" type="pres">
      <dgm:prSet presAssocID="{D0A7A0EC-345D-48E0-AD49-C02F23F95302}" presName="sibTrans" presStyleCnt="0"/>
      <dgm:spPr/>
    </dgm:pt>
    <dgm:pt modelId="{9816684A-9ABA-4165-9E7E-34643BCC546F}" type="pres">
      <dgm:prSet presAssocID="{8B840948-D7A4-4E8E-BDB0-43D218EF8E51}" presName="node" presStyleLbl="node1" presStyleIdx="5" presStyleCnt="6" custScaleX="136876" custScaleY="120725" custLinFactNeighborX="26147" custLinFactNeighborY="-1172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A6C2A3F-3A18-4BD9-BA3F-D4DCB7433763}" srcId="{C610565C-1404-49C1-8040-31992B035642}" destId="{90589EC1-2BC7-4234-A7A6-E0E522C3CFD5}" srcOrd="4" destOrd="0" parTransId="{2EEC99FA-E4B4-45D8-87F9-AC5F238AEDBA}" sibTransId="{D0A7A0EC-345D-48E0-AD49-C02F23F95302}"/>
    <dgm:cxn modelId="{29CF6540-2886-422B-8073-64AEE20FE67A}" srcId="{C610565C-1404-49C1-8040-31992B035642}" destId="{7F034D06-F926-4C63-8D1A-9924B0B6AB04}" srcOrd="1" destOrd="0" parTransId="{E79D422C-CC49-4C7D-A08B-24ACEFF27478}" sibTransId="{3216C86F-5314-40EB-86AF-1C6D45D1B595}"/>
    <dgm:cxn modelId="{D7706B4E-AFDF-4410-BD49-4ABC1B0CF390}" srcId="{C610565C-1404-49C1-8040-31992B035642}" destId="{3703CE6C-09AA-4EBC-829C-1B0AB60DA9AE}" srcOrd="0" destOrd="0" parTransId="{0CE70CC3-3DAE-4325-80B2-4CF895488F23}" sibTransId="{144A51FA-A905-4190-A4A0-5E2D96718E3E}"/>
    <dgm:cxn modelId="{666C3176-CE9C-489B-8BDC-2D0DFDE00B43}" type="presOf" srcId="{90589EC1-2BC7-4234-A7A6-E0E522C3CFD5}" destId="{2AAD0C76-8340-4710-A529-9DA0D2218785}" srcOrd="0" destOrd="0" presId="urn:microsoft.com/office/officeart/2005/8/layout/default"/>
    <dgm:cxn modelId="{C5DE267B-17D7-47E5-B5BF-C1DC9E47E036}" type="presOf" srcId="{BDA6C99E-BBB3-4AF8-8CB4-810B8002EE6C}" destId="{446921B2-7EA1-4B98-A550-395B5D91BC8C}" srcOrd="0" destOrd="0" presId="urn:microsoft.com/office/officeart/2005/8/layout/default"/>
    <dgm:cxn modelId="{EE60DC90-714B-4FA9-BC7C-96162933BCA5}" srcId="{C610565C-1404-49C1-8040-31992B035642}" destId="{8B840948-D7A4-4E8E-BDB0-43D218EF8E51}" srcOrd="5" destOrd="0" parTransId="{3477CC7B-A700-490E-A0A5-07403BA8D903}" sibTransId="{DC14DCA3-F7D1-4852-986F-2A2EB2C1B470}"/>
    <dgm:cxn modelId="{C9FB4A93-D236-4291-83B5-76BF93D4A4C3}" type="presOf" srcId="{9B2F64AF-8BA6-467D-AC29-109207ABD761}" destId="{D58113A0-A36B-4279-AB25-3BCF96AA1D7E}" srcOrd="0" destOrd="0" presId="urn:microsoft.com/office/officeart/2005/8/layout/default"/>
    <dgm:cxn modelId="{DD478298-BE7F-454A-902A-3E784F2E4D9F}" type="presOf" srcId="{C610565C-1404-49C1-8040-31992B035642}" destId="{5D2495F2-91AA-4072-85F6-5BB280BF8FE1}" srcOrd="0" destOrd="0" presId="urn:microsoft.com/office/officeart/2005/8/layout/default"/>
    <dgm:cxn modelId="{0877F4A0-9DFE-4D69-BE69-894DF22651A4}" srcId="{C610565C-1404-49C1-8040-31992B035642}" destId="{9B2F64AF-8BA6-467D-AC29-109207ABD761}" srcOrd="3" destOrd="0" parTransId="{15C37166-E63A-4AFA-9798-D048D2FF553F}" sibTransId="{F5C79276-9E78-485F-B257-53891B6AE6E1}"/>
    <dgm:cxn modelId="{DC03D9AF-2536-4104-8EBA-9F4280B8E1B7}" type="presOf" srcId="{7F034D06-F926-4C63-8D1A-9924B0B6AB04}" destId="{ECB6A434-0BFF-4EB8-B29D-3C5BF9DCB8B5}" srcOrd="0" destOrd="0" presId="urn:microsoft.com/office/officeart/2005/8/layout/default"/>
    <dgm:cxn modelId="{0BFF63CF-2749-4365-A830-29FCDBDE0023}" type="presOf" srcId="{3703CE6C-09AA-4EBC-829C-1B0AB60DA9AE}" destId="{49635A17-A83F-4AEF-891E-A952655D6071}" srcOrd="0" destOrd="0" presId="urn:microsoft.com/office/officeart/2005/8/layout/default"/>
    <dgm:cxn modelId="{DC7D47DF-E9C9-466E-90F3-04EE881F592F}" srcId="{C610565C-1404-49C1-8040-31992B035642}" destId="{BDA6C99E-BBB3-4AF8-8CB4-810B8002EE6C}" srcOrd="2" destOrd="0" parTransId="{69F4012C-2D0B-4C31-B4D4-E8EE2CAB1A60}" sibTransId="{9EF410E2-8404-4E7A-B77E-7ED80661F4B9}"/>
    <dgm:cxn modelId="{AF8EEAF3-B11F-439A-AECA-2E5EB79746C9}" type="presOf" srcId="{8B840948-D7A4-4E8E-BDB0-43D218EF8E51}" destId="{9816684A-9ABA-4165-9E7E-34643BCC546F}" srcOrd="0" destOrd="0" presId="urn:microsoft.com/office/officeart/2005/8/layout/default"/>
    <dgm:cxn modelId="{E2EB36ED-98F0-4245-9C3D-AE706B7AC81B}" type="presParOf" srcId="{5D2495F2-91AA-4072-85F6-5BB280BF8FE1}" destId="{49635A17-A83F-4AEF-891E-A952655D6071}" srcOrd="0" destOrd="0" presId="urn:microsoft.com/office/officeart/2005/8/layout/default"/>
    <dgm:cxn modelId="{3FDFC466-2720-418E-B340-DA33886B36A2}" type="presParOf" srcId="{5D2495F2-91AA-4072-85F6-5BB280BF8FE1}" destId="{B14EF896-A839-4A22-8B3D-2BCF6F245F19}" srcOrd="1" destOrd="0" presId="urn:microsoft.com/office/officeart/2005/8/layout/default"/>
    <dgm:cxn modelId="{35936EAB-1D0D-44D1-B22F-503E164BAFFC}" type="presParOf" srcId="{5D2495F2-91AA-4072-85F6-5BB280BF8FE1}" destId="{ECB6A434-0BFF-4EB8-B29D-3C5BF9DCB8B5}" srcOrd="2" destOrd="0" presId="urn:microsoft.com/office/officeart/2005/8/layout/default"/>
    <dgm:cxn modelId="{3F080791-A89A-42E1-B12F-DAFC5C98CEBF}" type="presParOf" srcId="{5D2495F2-91AA-4072-85F6-5BB280BF8FE1}" destId="{204FE304-B68D-43DC-BF1A-DCC2872C1ED4}" srcOrd="3" destOrd="0" presId="urn:microsoft.com/office/officeart/2005/8/layout/default"/>
    <dgm:cxn modelId="{8EDF6F4D-DB73-45C6-81EC-9CE02E628ECF}" type="presParOf" srcId="{5D2495F2-91AA-4072-85F6-5BB280BF8FE1}" destId="{446921B2-7EA1-4B98-A550-395B5D91BC8C}" srcOrd="4" destOrd="0" presId="urn:microsoft.com/office/officeart/2005/8/layout/default"/>
    <dgm:cxn modelId="{FD3A4E04-6756-462F-B8CB-9F5D56D78515}" type="presParOf" srcId="{5D2495F2-91AA-4072-85F6-5BB280BF8FE1}" destId="{2A98B832-EE32-4A53-B1F6-3ACF0CC3FBF4}" srcOrd="5" destOrd="0" presId="urn:microsoft.com/office/officeart/2005/8/layout/default"/>
    <dgm:cxn modelId="{C64958F2-FCF6-43D9-9975-89C2BD108061}" type="presParOf" srcId="{5D2495F2-91AA-4072-85F6-5BB280BF8FE1}" destId="{D58113A0-A36B-4279-AB25-3BCF96AA1D7E}" srcOrd="6" destOrd="0" presId="urn:microsoft.com/office/officeart/2005/8/layout/default"/>
    <dgm:cxn modelId="{B3710B47-7B9B-4480-A2BB-9341A1EAD433}" type="presParOf" srcId="{5D2495F2-91AA-4072-85F6-5BB280BF8FE1}" destId="{F093F046-EC6A-4A19-B7AC-9F54C79E1981}" srcOrd="7" destOrd="0" presId="urn:microsoft.com/office/officeart/2005/8/layout/default"/>
    <dgm:cxn modelId="{5F274D91-B665-4114-AC3E-1BF5A148E614}" type="presParOf" srcId="{5D2495F2-91AA-4072-85F6-5BB280BF8FE1}" destId="{2AAD0C76-8340-4710-A529-9DA0D2218785}" srcOrd="8" destOrd="0" presId="urn:microsoft.com/office/officeart/2005/8/layout/default"/>
    <dgm:cxn modelId="{7E8BF908-4589-4F31-83BC-AE66B69EF5FF}" type="presParOf" srcId="{5D2495F2-91AA-4072-85F6-5BB280BF8FE1}" destId="{A81B4F43-04D6-4D98-99B9-B0C1F540E459}" srcOrd="9" destOrd="0" presId="urn:microsoft.com/office/officeart/2005/8/layout/default"/>
    <dgm:cxn modelId="{86B97551-42BD-46B4-A1BB-8BB255117930}" type="presParOf" srcId="{5D2495F2-91AA-4072-85F6-5BB280BF8FE1}" destId="{9816684A-9ABA-4165-9E7E-34643BCC546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35A17-A83F-4AEF-891E-A952655D6071}">
      <dsp:nvSpPr>
        <dsp:cNvPr id="0" name=""/>
        <dsp:cNvSpPr/>
      </dsp:nvSpPr>
      <dsp:spPr>
        <a:xfrm>
          <a:off x="226364" y="0"/>
          <a:ext cx="3678151" cy="1357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 dirty="0"/>
            <a:t>Transparentnost</a:t>
          </a:r>
        </a:p>
      </dsp:txBody>
      <dsp:txXfrm>
        <a:off x="292627" y="66263"/>
        <a:ext cx="3545625" cy="1224875"/>
      </dsp:txXfrm>
    </dsp:sp>
    <dsp:sp modelId="{ECB6A434-0BFF-4EB8-B29D-3C5BF9DCB8B5}">
      <dsp:nvSpPr>
        <dsp:cNvPr id="0" name=""/>
        <dsp:cNvSpPr/>
      </dsp:nvSpPr>
      <dsp:spPr>
        <a:xfrm>
          <a:off x="4501450" y="0"/>
          <a:ext cx="3728149" cy="1357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/>
            <a:t>Participace</a:t>
          </a:r>
        </a:p>
      </dsp:txBody>
      <dsp:txXfrm>
        <a:off x="4567713" y="66263"/>
        <a:ext cx="3595623" cy="1224875"/>
      </dsp:txXfrm>
    </dsp:sp>
    <dsp:sp modelId="{446921B2-7EA1-4B98-A550-395B5D91BC8C}">
      <dsp:nvSpPr>
        <dsp:cNvPr id="0" name=""/>
        <dsp:cNvSpPr/>
      </dsp:nvSpPr>
      <dsp:spPr>
        <a:xfrm>
          <a:off x="370384" y="1584178"/>
          <a:ext cx="3122861" cy="1608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/>
            <a:t>Objektivita/vědecká data</a:t>
          </a:r>
        </a:p>
      </dsp:txBody>
      <dsp:txXfrm>
        <a:off x="448917" y="1662711"/>
        <a:ext cx="2965795" cy="1451685"/>
      </dsp:txXfrm>
    </dsp:sp>
    <dsp:sp modelId="{D58113A0-A36B-4279-AB25-3BCF96AA1D7E}">
      <dsp:nvSpPr>
        <dsp:cNvPr id="0" name=""/>
        <dsp:cNvSpPr/>
      </dsp:nvSpPr>
      <dsp:spPr>
        <a:xfrm>
          <a:off x="514404" y="3312368"/>
          <a:ext cx="2885451" cy="180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Práce s místními zdroji, dosažitelnost úspěchů, udržitelnost výsledků a dosažených změn</a:t>
          </a:r>
        </a:p>
      </dsp:txBody>
      <dsp:txXfrm>
        <a:off x="602439" y="3400403"/>
        <a:ext cx="2709381" cy="1627333"/>
      </dsp:txXfrm>
    </dsp:sp>
    <dsp:sp modelId="{2AAD0C76-8340-4710-A529-9DA0D2218785}">
      <dsp:nvSpPr>
        <dsp:cNvPr id="0" name=""/>
        <dsp:cNvSpPr/>
      </dsp:nvSpPr>
      <dsp:spPr>
        <a:xfrm>
          <a:off x="4690858" y="1656184"/>
          <a:ext cx="2839413" cy="1534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 dirty="0"/>
            <a:t>Komplexní přístup</a:t>
          </a:r>
        </a:p>
      </dsp:txBody>
      <dsp:txXfrm>
        <a:off x="4765766" y="1731092"/>
        <a:ext cx="2689597" cy="1384686"/>
      </dsp:txXfrm>
    </dsp:sp>
    <dsp:sp modelId="{9816684A-9ABA-4165-9E7E-34643BCC546F}">
      <dsp:nvSpPr>
        <dsp:cNvPr id="0" name=""/>
        <dsp:cNvSpPr/>
      </dsp:nvSpPr>
      <dsp:spPr>
        <a:xfrm>
          <a:off x="4690858" y="3456384"/>
          <a:ext cx="3096595" cy="1638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Reflektivní praxe a celoživotní učení</a:t>
          </a:r>
        </a:p>
      </dsp:txBody>
      <dsp:txXfrm>
        <a:off x="4770854" y="3536380"/>
        <a:ext cx="2936603" cy="1478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1C2EFA-0950-4EDD-B902-2C9FD7601EB2}" type="datetimeFigureOut">
              <a:rPr lang="cs-CZ"/>
              <a:pPr>
                <a:defRPr/>
              </a:pPr>
              <a:t>18.05.2021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38F04E-C256-4330-A7EA-E0EE7F5DA3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22B08D-22A7-44C7-9A9A-15F0430FEC6E}" type="datetimeFigureOut">
              <a:rPr lang="cs-CZ"/>
              <a:pPr>
                <a:defRPr/>
              </a:pPr>
              <a:t>18.05.2021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87C561E-2E38-4584-AB37-860AD06BBB3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403350" y="3789363"/>
            <a:ext cx="7208838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/>
              <a:t>MINISTERSTVO PRO MÍSTNÍ ROZVOJ ČR</a:t>
            </a:r>
          </a:p>
        </p:txBody>
      </p:sp>
      <p:pic>
        <p:nvPicPr>
          <p:cNvPr id="10" name="Obrázek 7" descr="mmr_cr_rgb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2565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98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7" name="Obrázek 3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6" name="Obrázek 2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138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8" name="Obrázek 4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5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916113"/>
            <a:ext cx="7272338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4581525"/>
            <a:ext cx="72009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4841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  <p:sldLayoutId id="2147483666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2"/>
          <p:cNvSpPr>
            <a:spLocks noGrp="1"/>
          </p:cNvSpPr>
          <p:nvPr>
            <p:ph type="title"/>
          </p:nvPr>
        </p:nvSpPr>
        <p:spPr>
          <a:xfrm>
            <a:off x="1169549" y="2205112"/>
            <a:ext cx="6876912" cy="1223888"/>
          </a:xfrm>
          <a:noFill/>
        </p:spPr>
        <p:txBody>
          <a:bodyPr/>
          <a:lstStyle/>
          <a:p>
            <a:pPr algn="ctr"/>
            <a:r>
              <a:rPr lang="cs-CZ" altLang="cs-CZ" sz="4000" dirty="0"/>
              <a:t>Identifikace a analýza problémů, jejich příčin a s tím souvisejících potřeb</a:t>
            </a:r>
            <a:endParaRPr lang="en-US" alt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1" y="6237312"/>
            <a:ext cx="79928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Tento materiál vznikl za finanční podpory Evropského sociálního fondu prostřednictvím Operačního programu Zaměstnanost </a:t>
            </a:r>
            <a:br>
              <a:rPr lang="cs-CZ" sz="1050" dirty="0"/>
            </a:br>
            <a:r>
              <a:rPr lang="cs-CZ" sz="1050" dirty="0"/>
              <a:t>v rámci projektu „Agentura pro sociální začleňování jako inovační aktér politiky sociálního začleňování“,</a:t>
            </a:r>
          </a:p>
          <a:p>
            <a:pPr algn="ctr"/>
            <a:r>
              <a:rPr lang="cs-CZ" sz="1050" dirty="0"/>
              <a:t>registrační číslo projektu: CZ.03.3.X/0.0/0.0/15_018/0006191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888056" y="3844607"/>
            <a:ext cx="51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Odbor pro sociální začleňování (Agentura)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1274"/>
            <a:ext cx="3941148" cy="111118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83" y="5213763"/>
            <a:ext cx="5454650" cy="8445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888056" y="4262136"/>
            <a:ext cx="51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Autor: Mgr. Zuzana Stanková, Ph.D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893414" y="4689752"/>
            <a:ext cx="51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Datum:19.5.2021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4658513-8A07-431C-9DAF-AAC6E178D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Potřeba je nekontroverzní podstata lidského jednání.</a:t>
            </a:r>
          </a:p>
          <a:p>
            <a:r>
              <a:rPr lang="cs-CZ" dirty="0"/>
              <a:t>Potřeba je koncept, který je definován různými způsoby. </a:t>
            </a:r>
            <a:r>
              <a:rPr lang="cs-CZ" dirty="0" err="1"/>
              <a:t>Meenaghan</a:t>
            </a:r>
            <a:r>
              <a:rPr lang="cs-CZ" dirty="0"/>
              <a:t> (2008) vymezuje potřebu jako „jakoukoliv identifikovatelnou podmínku, která limituje člověka jako individuum nebo člena rodiny, aby naplňoval svůj celý potenciál.“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CC9983E-5F61-44E1-A87F-25216568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Identifikace potřeb</a:t>
            </a:r>
          </a:p>
        </p:txBody>
      </p:sp>
    </p:spTree>
    <p:extLst>
      <p:ext uri="{BB962C8B-B14F-4D97-AF65-F5344CB8AC3E}">
        <p14:creationId xmlns:p14="http://schemas.microsoft.com/office/powerpoint/2010/main" val="209756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E9FC427-07B4-48C5-81D4-EDAA5A4EC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4392488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/>
              <a:t>Často se za překážku v řešení stavu považuje nedostatek zdrojů. Nedostatkem zdrojů nelze definovat příčinu problému. Problém je pak formulován např. potřebujeme více prostoru. Ale situaci lze řešit i jiným způsobem jako je úklid či nové uspořádání.</a:t>
            </a:r>
          </a:p>
          <a:p>
            <a:r>
              <a:rPr lang="cs-CZ" sz="2800" dirty="0"/>
              <a:t>Autoři </a:t>
            </a:r>
            <a:r>
              <a:rPr lang="cs-CZ" sz="2800" dirty="0" err="1"/>
              <a:t>Netting</a:t>
            </a:r>
            <a:r>
              <a:rPr lang="cs-CZ" sz="2800" dirty="0"/>
              <a:t>, Kettner a </a:t>
            </a:r>
            <a:r>
              <a:rPr lang="cs-CZ" sz="2800" dirty="0" err="1"/>
              <a:t>McMurtry</a:t>
            </a:r>
            <a:r>
              <a:rPr lang="cs-CZ" sz="2800" dirty="0"/>
              <a:t> upozorňují na důvody, proč neoznačovat jako bariéru v řešení nedostatek zdrojů. Otázka zdrojů by podle nich měla být posuzována až po určení problému, zdroje by měly být konkrétní, ne obecné. </a:t>
            </a:r>
          </a:p>
          <a:p>
            <a:r>
              <a:rPr lang="cs-CZ" sz="2800" dirty="0"/>
              <a:t>Formulace nedostatek zdrojů je velmi univerzální, proto je pro analýzu problému bezvýznamná. </a:t>
            </a:r>
          </a:p>
          <a:p>
            <a:r>
              <a:rPr lang="cs-CZ" sz="2800" dirty="0"/>
              <a:t>V tomto úkolu jde o bariéry, které stojí mezi současným a chtěným stavem a nemusí být nutně příčinou problému</a:t>
            </a:r>
            <a:r>
              <a:rPr lang="cs-CZ" sz="3200" dirty="0"/>
              <a:t>.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06993A-7A13-40D4-AE58-78A53A40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Identifikace bariér v řešení stavu</a:t>
            </a:r>
          </a:p>
        </p:txBody>
      </p:sp>
    </p:spTree>
    <p:extLst>
      <p:ext uri="{BB962C8B-B14F-4D97-AF65-F5344CB8AC3E}">
        <p14:creationId xmlns:p14="http://schemas.microsoft.com/office/powerpoint/2010/main" val="256899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1BE8E48-D499-4658-904C-A5BA0D4BC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Vyjma krizových situací jsou problémy identifikovány a označovány postupně, a to posouváním perspektiv, změnami v politických strukturách, zvyšováním uvědomění, větší informovaností. </a:t>
            </a:r>
          </a:p>
          <a:p>
            <a:r>
              <a:rPr lang="cs-CZ" dirty="0"/>
              <a:t>Podmínka se stává problémem, pokud se jí dostává dostatek pozornosti od veřejnosti, a proto nemůže být dále ignorována, nebo ji někteří vůdčí představitelé prohlásí za nepřijatelnou a rozhodnou se ji řešit.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B3C136-8861-4091-9338-C8DF7D87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Určit zda stav je problém</a:t>
            </a:r>
          </a:p>
        </p:txBody>
      </p:sp>
    </p:spTree>
    <p:extLst>
      <p:ext uri="{BB962C8B-B14F-4D97-AF65-F5344CB8AC3E}">
        <p14:creationId xmlns:p14="http://schemas.microsoft.com/office/powerpoint/2010/main" val="140020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83613E6-5F2E-4C30-B616-34BE139AC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47700" algn="l"/>
              </a:tabLst>
            </a:pPr>
            <a:r>
              <a:rPr lang="cs-CZ" dirty="0"/>
              <a:t>Identifikovat závažné historické incidenty.</a:t>
            </a:r>
          </a:p>
          <a:p>
            <a:pPr marL="347472" indent="-347472" algn="just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47700" algn="l"/>
              </a:tabLst>
            </a:pPr>
            <a:r>
              <a:rPr lang="cs-CZ" dirty="0"/>
              <a:t>Pohled z minoritních perspektiv.</a:t>
            </a:r>
          </a:p>
          <a:p>
            <a:pPr marL="347472" indent="-347472" algn="just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47700" algn="l"/>
              </a:tabLst>
            </a:pPr>
            <a:r>
              <a:rPr lang="cs-CZ" dirty="0"/>
              <a:t>Analýza dostupných zdrojů </a:t>
            </a:r>
          </a:p>
          <a:p>
            <a:pPr marL="347472" indent="-347472" algn="just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47700" algn="l"/>
              </a:tabLst>
            </a:pPr>
            <a:r>
              <a:rPr lang="cs-CZ" dirty="0"/>
              <a:t>Analýza rizik</a:t>
            </a:r>
          </a:p>
          <a:p>
            <a:pPr marL="347472" indent="-347472" algn="just" rtl="0" eaLnBrk="1" fontAlgn="t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47700" algn="l"/>
              </a:tabLst>
            </a:pPr>
            <a:endParaRPr lang="cs-CZ" dirty="0"/>
          </a:p>
          <a:p>
            <a:pPr algn="just" rtl="0" eaLnBrk="1" fontAlgn="t" latinLnBrk="0" hangingPunct="1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AA4A9FD-A31D-40D6-8CDE-5A5A3359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problému</a:t>
            </a:r>
          </a:p>
        </p:txBody>
      </p:sp>
    </p:spTree>
    <p:extLst>
      <p:ext uri="{BB962C8B-B14F-4D97-AF65-F5344CB8AC3E}">
        <p14:creationId xmlns:p14="http://schemas.microsoft.com/office/powerpoint/2010/main" val="25440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F89ACF4-AAB8-4159-B281-6AB22274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348880"/>
            <a:ext cx="8291264" cy="4392488"/>
          </a:xfrm>
        </p:spPr>
        <p:txBody>
          <a:bodyPr/>
          <a:lstStyle/>
          <a:p>
            <a:r>
              <a:rPr lang="cs-CZ" sz="2800" dirty="0"/>
              <a:t>Měli bychom se pokusit získat tyto informace: </a:t>
            </a:r>
          </a:p>
          <a:p>
            <a:pPr lvl="1"/>
            <a:r>
              <a:rPr lang="cs-CZ" sz="2400" dirty="0"/>
              <a:t>Co se stalo v minulosti?  </a:t>
            </a:r>
          </a:p>
          <a:p>
            <a:pPr lvl="1"/>
            <a:r>
              <a:rPr lang="cs-CZ" sz="2400" dirty="0"/>
              <a:t>Jak to komunita vnímala a reagovala na to? </a:t>
            </a:r>
          </a:p>
          <a:p>
            <a:pPr lvl="1"/>
            <a:r>
              <a:rPr lang="cs-CZ" sz="2400" dirty="0"/>
              <a:t>Jak byl problém určen? </a:t>
            </a:r>
          </a:p>
          <a:p>
            <a:pPr lvl="1"/>
            <a:r>
              <a:rPr lang="cs-CZ" sz="2400" dirty="0"/>
              <a:t>Jak efektivní byly pokusy o zmírnění problému? </a:t>
            </a:r>
          </a:p>
          <a:p>
            <a:pPr lvl="1"/>
            <a:r>
              <a:rPr lang="cs-CZ" sz="2400" dirty="0"/>
              <a:t>Kdo usiloval o změnu, o řešení problému? </a:t>
            </a:r>
          </a:p>
          <a:p>
            <a:pPr lvl="1"/>
            <a:endParaRPr lang="cs-CZ" dirty="0"/>
          </a:p>
          <a:p>
            <a:pPr lvl="1"/>
            <a:endParaRPr lang="cs-CZ" sz="24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517E67E-BCBE-47E6-8BDC-C7979657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Identifikace závažných historických incidentů </a:t>
            </a:r>
          </a:p>
        </p:txBody>
      </p:sp>
    </p:spTree>
    <p:extLst>
      <p:ext uri="{BB962C8B-B14F-4D97-AF65-F5344CB8AC3E}">
        <p14:creationId xmlns:p14="http://schemas.microsoft.com/office/powerpoint/2010/main" val="1772736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DF44C84-03DA-41F6-B7EB-872EBD9CF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úplné pochopení problému je nutný pohled z mnoha perspektiv. Jiné je pochopení toho, kdo problém přímo prožívá, nebo kdo se ho účastní jen „z druhé ruky“. Pro tento účel je vhodné vyhledat reprezentanty různých pohledů.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7B245EA-3101-4568-8E49-0A73E66D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z minoritních perspektiv</a:t>
            </a:r>
          </a:p>
        </p:txBody>
      </p:sp>
    </p:spTree>
    <p:extLst>
      <p:ext uri="{BB962C8B-B14F-4D97-AF65-F5344CB8AC3E}">
        <p14:creationId xmlns:p14="http://schemas.microsoft.com/office/powerpoint/2010/main" val="3693571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746FD9B-A74F-4A9A-A27B-63E6D7489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74471"/>
            <a:ext cx="8291264" cy="3565242"/>
          </a:xfrm>
          <a:prstGeom prst="rect">
            <a:avLst/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C07D225C-FC4A-4BA4-A605-65A4C95F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5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6A8E1FC-5E26-4030-95D6-F22323FD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753DD10C-04C5-4592-8827-1E3CFBC7E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247081"/>
              </p:ext>
            </p:extLst>
          </p:nvPr>
        </p:nvGraphicFramePr>
        <p:xfrm>
          <a:off x="251520" y="1196752"/>
          <a:ext cx="8784977" cy="525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6471">
                  <a:extLst>
                    <a:ext uri="{9D8B030D-6E8A-4147-A177-3AD203B41FA5}">
                      <a16:colId xmlns:a16="http://schemas.microsoft.com/office/drawing/2014/main" val="357048828"/>
                    </a:ext>
                  </a:extLst>
                </a:gridCol>
                <a:gridCol w="1239168">
                  <a:extLst>
                    <a:ext uri="{9D8B030D-6E8A-4147-A177-3AD203B41FA5}">
                      <a16:colId xmlns:a16="http://schemas.microsoft.com/office/drawing/2014/main" val="56092324"/>
                    </a:ext>
                  </a:extLst>
                </a:gridCol>
                <a:gridCol w="2846151">
                  <a:extLst>
                    <a:ext uri="{9D8B030D-6E8A-4147-A177-3AD203B41FA5}">
                      <a16:colId xmlns:a16="http://schemas.microsoft.com/office/drawing/2014/main" val="3896546281"/>
                    </a:ext>
                  </a:extLst>
                </a:gridCol>
                <a:gridCol w="97036">
                  <a:extLst>
                    <a:ext uri="{9D8B030D-6E8A-4147-A177-3AD203B41FA5}">
                      <a16:colId xmlns:a16="http://schemas.microsoft.com/office/drawing/2014/main" val="5168049"/>
                    </a:ext>
                  </a:extLst>
                </a:gridCol>
                <a:gridCol w="2846151">
                  <a:extLst>
                    <a:ext uri="{9D8B030D-6E8A-4147-A177-3AD203B41FA5}">
                      <a16:colId xmlns:a16="http://schemas.microsoft.com/office/drawing/2014/main" val="638544301"/>
                    </a:ext>
                  </a:extLst>
                </a:gridCol>
              </a:tblGrid>
              <a:tr h="364299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Analýza zdrojů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483511"/>
                  </a:ext>
                </a:extLst>
              </a:tr>
              <a:tr h="290109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Personální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tc rowSpan="5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dirty="0">
                          <a:effectLst/>
                        </a:rPr>
                        <a:t>Jména aktivních členů komunity, kteří se budou podílet na řešení tématu: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1.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585783"/>
                  </a:ext>
                </a:extLst>
              </a:tr>
              <a:tr h="2901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2.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2580"/>
                  </a:ext>
                </a:extLst>
              </a:tr>
              <a:tr h="2901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3.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346633"/>
                  </a:ext>
                </a:extLst>
              </a:tr>
              <a:tr h="2901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4.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37677"/>
                  </a:ext>
                </a:extLst>
              </a:tr>
              <a:tr h="2901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5.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542847"/>
                  </a:ext>
                </a:extLst>
              </a:tr>
              <a:tr h="2901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dirty="0">
                          <a:effectLst/>
                        </a:rPr>
                        <a:t>Aktéři, které potřebujeme oslovit pro řešení tématu: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dirty="0">
                          <a:effectLst/>
                        </a:rPr>
                        <a:t>(např. lidé ze sousedství, firmy, sociální pracovník, starosta obce, ASZ, kraje donátoři...)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1.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369219"/>
                  </a:ext>
                </a:extLst>
              </a:tr>
              <a:tr h="2901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2.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865990"/>
                  </a:ext>
                </a:extLst>
              </a:tr>
              <a:tr h="2901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3.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495422"/>
                  </a:ext>
                </a:extLst>
              </a:tr>
              <a:tr h="2901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4.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481088"/>
                  </a:ext>
                </a:extLst>
              </a:tr>
              <a:tr h="2901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5.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611324"/>
                  </a:ext>
                </a:extLst>
              </a:tr>
              <a:tr h="56521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Finanční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dirty="0">
                          <a:effectLst/>
                        </a:rPr>
                        <a:t>Vnitřní zdroje financování:</a:t>
                      </a:r>
                      <a:endParaRPr lang="cs-CZ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</a:rPr>
                        <a:t>Vnější zdroje financování: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(donátoři, obec, kraj, stát...)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extLst>
                  <a:ext uri="{0D108BD9-81ED-4DB2-BD59-A6C34878D82A}">
                    <a16:rowId xmlns:a16="http://schemas.microsoft.com/office/drawing/2014/main" val="1817223505"/>
                  </a:ext>
                </a:extLst>
              </a:tr>
              <a:tr h="6407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</a:rPr>
                        <a:t>Co máme k dispozici: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extLst>
                  <a:ext uri="{0D108BD9-81ED-4DB2-BD59-A6C34878D82A}">
                    <a16:rowId xmlns:a16="http://schemas.microsoft.com/office/drawing/2014/main" val="4195502728"/>
                  </a:ext>
                </a:extLst>
              </a:tr>
              <a:tr h="7852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</a:rPr>
                        <a:t>Co dalšího můžeme využít: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extLst>
                  <a:ext uri="{0D108BD9-81ED-4DB2-BD59-A6C34878D82A}">
                    <a16:rowId xmlns:a16="http://schemas.microsoft.com/office/drawing/2014/main" val="95038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678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97FE270-5009-4E35-9F92-536158D74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225001"/>
              </p:ext>
            </p:extLst>
          </p:nvPr>
        </p:nvGraphicFramePr>
        <p:xfrm>
          <a:off x="0" y="1196752"/>
          <a:ext cx="9108504" cy="5472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0163">
                  <a:extLst>
                    <a:ext uri="{9D8B030D-6E8A-4147-A177-3AD203B41FA5}">
                      <a16:colId xmlns:a16="http://schemas.microsoft.com/office/drawing/2014/main" val="3814029276"/>
                    </a:ext>
                  </a:extLst>
                </a:gridCol>
                <a:gridCol w="3080163">
                  <a:extLst>
                    <a:ext uri="{9D8B030D-6E8A-4147-A177-3AD203B41FA5}">
                      <a16:colId xmlns:a16="http://schemas.microsoft.com/office/drawing/2014/main" val="2494074541"/>
                    </a:ext>
                  </a:extLst>
                </a:gridCol>
                <a:gridCol w="1474089">
                  <a:extLst>
                    <a:ext uri="{9D8B030D-6E8A-4147-A177-3AD203B41FA5}">
                      <a16:colId xmlns:a16="http://schemas.microsoft.com/office/drawing/2014/main" val="945983451"/>
                    </a:ext>
                  </a:extLst>
                </a:gridCol>
                <a:gridCol w="1474089">
                  <a:extLst>
                    <a:ext uri="{9D8B030D-6E8A-4147-A177-3AD203B41FA5}">
                      <a16:colId xmlns:a16="http://schemas.microsoft.com/office/drawing/2014/main" val="926069977"/>
                    </a:ext>
                  </a:extLst>
                </a:gridCol>
              </a:tblGrid>
              <a:tr h="804972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Sociální síť (vnitřní síť)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dirty="0">
                          <a:effectLst/>
                        </a:rPr>
                        <a:t>Jména osob, kontakty, které lze využít: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</a:rPr>
                        <a:t>Druh spolupráce: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(jak se může daná osoba zapojit, co může udělat)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52113"/>
                  </a:ext>
                </a:extLst>
              </a:tr>
              <a:tr h="3218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1.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407218"/>
                  </a:ext>
                </a:extLst>
              </a:tr>
              <a:tr h="3001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2.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47662"/>
                  </a:ext>
                </a:extLst>
              </a:tr>
              <a:tr h="3001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3.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247630"/>
                  </a:ext>
                </a:extLst>
              </a:tr>
              <a:tr h="3001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4.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925295"/>
                  </a:ext>
                </a:extLst>
              </a:tr>
              <a:tr h="3001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5.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934077"/>
                  </a:ext>
                </a:extLst>
              </a:tr>
              <a:tr h="1644757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Sociální síť realizátora</a:t>
                      </a:r>
                      <a:endParaRPr lang="cs-CZ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(vnější síť)</a:t>
                      </a:r>
                      <a:br>
                        <a:rPr lang="cs-CZ" sz="1500" dirty="0">
                          <a:effectLst/>
                        </a:rPr>
                      </a:br>
                      <a:r>
                        <a:rPr lang="cs-CZ" sz="1100" dirty="0">
                          <a:effectLst/>
                        </a:rPr>
                        <a:t>* institucionální analýza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dirty="0">
                          <a:effectLst/>
                        </a:rPr>
                        <a:t>Aktéři, které potřebujeme oslovit pro řešení tématu (viz personální zdroje):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dirty="0">
                          <a:effectLst/>
                        </a:rPr>
                        <a:t>(, firmy, sociální pracovník, starosta obce., NNO, donátoři..)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</a:rPr>
                        <a:t>Typ vztahu: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(na škále 1-5, 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1 = výborný vztah,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5 = špatný vztah)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</a:rPr>
                        <a:t>Ochota ke spolupráci: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>
                          <a:effectLst/>
                        </a:rPr>
                        <a:t>(na škále 1-5, 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1 = připraven ke spolupráci, </a:t>
                      </a:r>
                      <a:br>
                        <a:rPr lang="cs-CZ" sz="900">
                          <a:effectLst/>
                        </a:rPr>
                      </a:br>
                      <a:r>
                        <a:rPr lang="cs-CZ" sz="900">
                          <a:effectLst/>
                        </a:rPr>
                        <a:t>5 = nepřipraven ke spolupráci)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 anchor="ctr"/>
                </a:tc>
                <a:extLst>
                  <a:ext uri="{0D108BD9-81ED-4DB2-BD59-A6C34878D82A}">
                    <a16:rowId xmlns:a16="http://schemas.microsoft.com/office/drawing/2014/main" val="3042238934"/>
                  </a:ext>
                </a:extLst>
              </a:tr>
              <a:tr h="3001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1.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extLst>
                  <a:ext uri="{0D108BD9-81ED-4DB2-BD59-A6C34878D82A}">
                    <a16:rowId xmlns:a16="http://schemas.microsoft.com/office/drawing/2014/main" val="1456306746"/>
                  </a:ext>
                </a:extLst>
              </a:tr>
              <a:tr h="3001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2.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extLst>
                  <a:ext uri="{0D108BD9-81ED-4DB2-BD59-A6C34878D82A}">
                    <a16:rowId xmlns:a16="http://schemas.microsoft.com/office/drawing/2014/main" val="3644623888"/>
                  </a:ext>
                </a:extLst>
              </a:tr>
              <a:tr h="3001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3.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extLst>
                  <a:ext uri="{0D108BD9-81ED-4DB2-BD59-A6C34878D82A}">
                    <a16:rowId xmlns:a16="http://schemas.microsoft.com/office/drawing/2014/main" val="1478724763"/>
                  </a:ext>
                </a:extLst>
              </a:tr>
              <a:tr h="3001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4.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extLst>
                  <a:ext uri="{0D108BD9-81ED-4DB2-BD59-A6C34878D82A}">
                    <a16:rowId xmlns:a16="http://schemas.microsoft.com/office/drawing/2014/main" val="2633129843"/>
                  </a:ext>
                </a:extLst>
              </a:tr>
              <a:tr h="3001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5.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3" marR="64123" marT="0" marB="0"/>
                </a:tc>
                <a:extLst>
                  <a:ext uri="{0D108BD9-81ED-4DB2-BD59-A6C34878D82A}">
                    <a16:rowId xmlns:a16="http://schemas.microsoft.com/office/drawing/2014/main" val="74502331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2925B16-7A6A-4A02-B661-DBBA0E62C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39" y="2112865"/>
            <a:ext cx="9302549" cy="55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26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A127522-4A1F-47E4-B9C2-6763F4B2D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898615"/>
              </p:ext>
            </p:extLst>
          </p:nvPr>
        </p:nvGraphicFramePr>
        <p:xfrm>
          <a:off x="251521" y="1340768"/>
          <a:ext cx="8568951" cy="5404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4681">
                  <a:extLst>
                    <a:ext uri="{9D8B030D-6E8A-4147-A177-3AD203B41FA5}">
                      <a16:colId xmlns:a16="http://schemas.microsoft.com/office/drawing/2014/main" val="3766716610"/>
                    </a:ext>
                  </a:extLst>
                </a:gridCol>
                <a:gridCol w="2596393">
                  <a:extLst>
                    <a:ext uri="{9D8B030D-6E8A-4147-A177-3AD203B41FA5}">
                      <a16:colId xmlns:a16="http://schemas.microsoft.com/office/drawing/2014/main" val="2865308166"/>
                    </a:ext>
                  </a:extLst>
                </a:gridCol>
                <a:gridCol w="1558324">
                  <a:extLst>
                    <a:ext uri="{9D8B030D-6E8A-4147-A177-3AD203B41FA5}">
                      <a16:colId xmlns:a16="http://schemas.microsoft.com/office/drawing/2014/main" val="573092981"/>
                    </a:ext>
                  </a:extLst>
                </a:gridCol>
                <a:gridCol w="1479553">
                  <a:extLst>
                    <a:ext uri="{9D8B030D-6E8A-4147-A177-3AD203B41FA5}">
                      <a16:colId xmlns:a16="http://schemas.microsoft.com/office/drawing/2014/main" val="3364124435"/>
                    </a:ext>
                  </a:extLst>
                </a:gridCol>
              </a:tblGrid>
              <a:tr h="27561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Analýza rizik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738634"/>
                  </a:ext>
                </a:extLst>
              </a:tr>
              <a:tr h="991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Identifikace rizik: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Dopad rizika: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050" dirty="0">
                          <a:effectLst/>
                        </a:rPr>
                        <a:t>(popis potenciálního dopadu na řešení tématu)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Pravděpodobnost výskytu rizika: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(na škále 1-5, </a:t>
                      </a:r>
                      <a:br>
                        <a:rPr lang="cs-CZ" sz="1050" dirty="0">
                          <a:effectLst/>
                        </a:rPr>
                      </a:br>
                      <a:r>
                        <a:rPr lang="cs-CZ" sz="1050" dirty="0">
                          <a:effectLst/>
                        </a:rPr>
                        <a:t>1 = nepravděpodobné,</a:t>
                      </a:r>
                      <a:br>
                        <a:rPr lang="cs-CZ" sz="1050" dirty="0">
                          <a:effectLst/>
                        </a:rPr>
                      </a:br>
                      <a:r>
                        <a:rPr lang="cs-CZ" sz="1050" dirty="0">
                          <a:effectLst/>
                        </a:rPr>
                        <a:t>5 = vysoce pravděpodobné)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Významnost rizika:</a:t>
                      </a:r>
                      <a:endParaRPr lang="cs-CZ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>
                          <a:effectLst/>
                        </a:rPr>
                        <a:t>(na škále 1-5,</a:t>
                      </a:r>
                      <a:br>
                        <a:rPr lang="cs-CZ" sz="1050">
                          <a:effectLst/>
                        </a:rPr>
                      </a:br>
                      <a:r>
                        <a:rPr lang="cs-CZ" sz="1050">
                          <a:effectLst/>
                        </a:rPr>
                        <a:t>1 = vysoce významné,</a:t>
                      </a:r>
                      <a:br>
                        <a:rPr lang="cs-CZ" sz="1050">
                          <a:effectLst/>
                        </a:rPr>
                      </a:br>
                      <a:r>
                        <a:rPr lang="cs-CZ" sz="1050">
                          <a:effectLst/>
                        </a:rPr>
                        <a:t>5 = zcela nevýznamné)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 anchor="ctr"/>
                </a:tc>
                <a:extLst>
                  <a:ext uri="{0D108BD9-81ED-4DB2-BD59-A6C34878D82A}">
                    <a16:rowId xmlns:a16="http://schemas.microsoft.com/office/drawing/2014/main" val="2453574789"/>
                  </a:ext>
                </a:extLst>
              </a:tr>
              <a:tr h="826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1.</a:t>
                      </a:r>
                      <a:endParaRPr lang="cs-CZ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extLst>
                  <a:ext uri="{0D108BD9-81ED-4DB2-BD59-A6C34878D82A}">
                    <a16:rowId xmlns:a16="http://schemas.microsoft.com/office/drawing/2014/main" val="2016630506"/>
                  </a:ext>
                </a:extLst>
              </a:tr>
              <a:tr h="826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2.</a:t>
                      </a:r>
                      <a:endParaRPr lang="cs-CZ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extLst>
                  <a:ext uri="{0D108BD9-81ED-4DB2-BD59-A6C34878D82A}">
                    <a16:rowId xmlns:a16="http://schemas.microsoft.com/office/drawing/2014/main" val="1898751077"/>
                  </a:ext>
                </a:extLst>
              </a:tr>
              <a:tr h="826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3.</a:t>
                      </a:r>
                      <a:endParaRPr lang="cs-CZ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extLst>
                  <a:ext uri="{0D108BD9-81ED-4DB2-BD59-A6C34878D82A}">
                    <a16:rowId xmlns:a16="http://schemas.microsoft.com/office/drawing/2014/main" val="2303174624"/>
                  </a:ext>
                </a:extLst>
              </a:tr>
              <a:tr h="826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4.</a:t>
                      </a:r>
                      <a:endParaRPr lang="cs-CZ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24" marR="48124" marT="0" marB="0"/>
                </a:tc>
                <a:extLst>
                  <a:ext uri="{0D108BD9-81ED-4DB2-BD59-A6C34878D82A}">
                    <a16:rowId xmlns:a16="http://schemas.microsoft.com/office/drawing/2014/main" val="1515983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96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12875"/>
            <a:ext cx="8353425" cy="576263"/>
          </a:xfrm>
        </p:spPr>
        <p:txBody>
          <a:bodyPr wrap="none" anchor="t"/>
          <a:lstStyle/>
          <a:p>
            <a:r>
              <a:rPr lang="cs-CZ" altLang="cs-CZ" sz="2800" dirty="0"/>
              <a:t>Co je to analýza?</a:t>
            </a:r>
            <a:endParaRPr lang="en-US" altLang="cs-CZ" sz="28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33600"/>
            <a:ext cx="8353425" cy="4319588"/>
          </a:xfrm>
        </p:spPr>
        <p:txBody>
          <a:bodyPr anchor="t"/>
          <a:lstStyle/>
          <a:p>
            <a:pPr>
              <a:tabLst>
                <a:tab pos="3316288" algn="l"/>
              </a:tabLst>
            </a:pPr>
            <a:r>
              <a:rPr lang="cs-CZ" altLang="cs-CZ" sz="2900" dirty="0"/>
              <a:t>Analýza je vědecká metoda založená na dekompozici celku na elementární části, je to metoda zkoumání složitějších skutečností rozkladem (</a:t>
            </a:r>
            <a:r>
              <a:rPr lang="cs-CZ" altLang="cs-CZ" sz="2900" dirty="0" err="1"/>
              <a:t>dissolution</a:t>
            </a:r>
            <a:r>
              <a:rPr lang="cs-CZ" altLang="cs-CZ" sz="2900" dirty="0"/>
              <a:t>) na jednodušší, základní celky.</a:t>
            </a:r>
          </a:p>
          <a:p>
            <a:pPr>
              <a:tabLst>
                <a:tab pos="3316288" algn="l"/>
              </a:tabLst>
            </a:pPr>
            <a:r>
              <a:rPr lang="en-US" altLang="cs-CZ" sz="2900" b="1" dirty="0" err="1"/>
              <a:t>Cílem</a:t>
            </a:r>
            <a:r>
              <a:rPr lang="en-US" altLang="cs-CZ" sz="2900" b="1" dirty="0"/>
              <a:t> </a:t>
            </a:r>
            <a:r>
              <a:rPr lang="en-US" altLang="cs-CZ" sz="2900" b="1" dirty="0" err="1"/>
              <a:t>analýzy</a:t>
            </a:r>
            <a:r>
              <a:rPr lang="en-US" altLang="cs-CZ" sz="2900" b="1" dirty="0"/>
              <a:t> </a:t>
            </a:r>
            <a:r>
              <a:rPr lang="en-US" altLang="cs-CZ" sz="2900" b="1" dirty="0" err="1"/>
              <a:t>tedy</a:t>
            </a:r>
            <a:r>
              <a:rPr lang="en-US" altLang="cs-CZ" sz="2900" b="1" dirty="0"/>
              <a:t> je:</a:t>
            </a:r>
          </a:p>
          <a:p>
            <a:pPr>
              <a:tabLst>
                <a:tab pos="3316288" algn="l"/>
              </a:tabLst>
            </a:pPr>
            <a:r>
              <a:rPr lang="en-US" altLang="cs-CZ" sz="2900" dirty="0"/>
              <a:t> </a:t>
            </a:r>
            <a:r>
              <a:rPr lang="en-US" altLang="cs-CZ" sz="2900" dirty="0" err="1"/>
              <a:t>Získat</a:t>
            </a:r>
            <a:r>
              <a:rPr lang="en-US" altLang="cs-CZ" sz="2900" dirty="0"/>
              <a:t> </a:t>
            </a:r>
            <a:r>
              <a:rPr lang="en-US" altLang="cs-CZ" sz="2900" dirty="0" err="1"/>
              <a:t>znalosti</a:t>
            </a:r>
            <a:r>
              <a:rPr lang="en-US" altLang="cs-CZ" sz="2900" dirty="0"/>
              <a:t> </a:t>
            </a:r>
            <a:endParaRPr lang="cs-CZ" altLang="cs-CZ" sz="2900" dirty="0"/>
          </a:p>
          <a:p>
            <a:pPr>
              <a:tabLst>
                <a:tab pos="3316288" algn="l"/>
              </a:tabLst>
            </a:pPr>
            <a:r>
              <a:rPr lang="en-US" altLang="cs-CZ" sz="2900" dirty="0"/>
              <a:t> </a:t>
            </a:r>
            <a:r>
              <a:rPr lang="en-US" altLang="cs-CZ" sz="2900" dirty="0" err="1"/>
              <a:t>Zjistit</a:t>
            </a:r>
            <a:r>
              <a:rPr lang="en-US" altLang="cs-CZ" sz="2900" dirty="0"/>
              <a:t> </a:t>
            </a:r>
            <a:r>
              <a:rPr lang="en-US" altLang="cs-CZ" sz="2900" dirty="0" err="1"/>
              <a:t>nedostatky</a:t>
            </a:r>
            <a:r>
              <a:rPr lang="en-US" altLang="cs-CZ" sz="2900" dirty="0"/>
              <a:t> a </a:t>
            </a:r>
            <a:r>
              <a:rPr lang="en-US" altLang="cs-CZ" sz="2900" dirty="0" err="1"/>
              <a:t>slabá</a:t>
            </a:r>
            <a:r>
              <a:rPr lang="en-US" altLang="cs-CZ" sz="2900" dirty="0"/>
              <a:t> </a:t>
            </a:r>
            <a:r>
              <a:rPr lang="en-US" altLang="cs-CZ" sz="2900" dirty="0" err="1"/>
              <a:t>místa</a:t>
            </a:r>
            <a:endParaRPr lang="en-US" altLang="cs-CZ" sz="2900" dirty="0"/>
          </a:p>
          <a:p>
            <a:pPr>
              <a:tabLst>
                <a:tab pos="3316288" algn="l"/>
              </a:tabLst>
            </a:pPr>
            <a:r>
              <a:rPr lang="en-US" altLang="cs-CZ" sz="2900" dirty="0"/>
              <a:t> </a:t>
            </a:r>
            <a:r>
              <a:rPr lang="en-US" altLang="cs-CZ" sz="2900" dirty="0" err="1"/>
              <a:t>Uvědomit</a:t>
            </a:r>
            <a:r>
              <a:rPr lang="en-US" altLang="cs-CZ" sz="2900" dirty="0"/>
              <a:t> </a:t>
            </a:r>
            <a:r>
              <a:rPr lang="en-US" altLang="cs-CZ" sz="2900" dirty="0" err="1"/>
              <a:t>si</a:t>
            </a:r>
            <a:r>
              <a:rPr lang="en-US" altLang="cs-CZ" sz="2900" dirty="0"/>
              <a:t> </a:t>
            </a:r>
            <a:r>
              <a:rPr lang="en-US" altLang="cs-CZ" sz="2900" dirty="0" err="1"/>
              <a:t>potřebné</a:t>
            </a:r>
            <a:r>
              <a:rPr lang="en-US" altLang="cs-CZ" sz="2900" dirty="0"/>
              <a:t> </a:t>
            </a:r>
            <a:r>
              <a:rPr lang="en-US" altLang="cs-CZ" sz="2900" dirty="0" err="1"/>
              <a:t>změny</a:t>
            </a:r>
            <a:endParaRPr lang="en-US" altLang="cs-CZ" sz="2900" dirty="0"/>
          </a:p>
          <a:p>
            <a:pPr>
              <a:tabLst>
                <a:tab pos="3316288" algn="l"/>
              </a:tabLst>
            </a:pPr>
            <a:endParaRPr lang="en-US" altLang="cs-CZ" sz="2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639C6B9-76DE-4A63-BD0A-A5A89C48C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Aplikujte analýzu zdrojů, tedy jaké zdroje se dají pro daný jev cíl využit, jaká rizika identifikujete?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74EE58E-3543-4FE7-A321-128EC7A6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ve skupině</a:t>
            </a:r>
          </a:p>
        </p:txBody>
      </p:sp>
    </p:spTree>
    <p:extLst>
      <p:ext uri="{BB962C8B-B14F-4D97-AF65-F5344CB8AC3E}">
        <p14:creationId xmlns:p14="http://schemas.microsoft.com/office/powerpoint/2010/main" val="3276237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BB8AFB8-49E1-4765-A1A4-CE2D35C7B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2924944"/>
            <a:ext cx="8291264" cy="4392488"/>
          </a:xfrm>
        </p:spPr>
        <p:txBody>
          <a:bodyPr/>
          <a:lstStyle/>
          <a:p>
            <a:r>
              <a:rPr lang="cs-CZ" dirty="0"/>
              <a:t>Stanovit si indikátory</a:t>
            </a:r>
          </a:p>
          <a:p>
            <a:r>
              <a:rPr lang="cs-CZ" dirty="0"/>
              <a:t>Strategie a plánování jednotlivých kroků, plánování na základě dostupných informací, práce se zdroji a jejich riziky. </a:t>
            </a:r>
          </a:p>
          <a:p>
            <a:r>
              <a:rPr lang="cs-CZ" dirty="0"/>
              <a:t>Strategie je popis reálných kroků k reálnému stavu řešení problém.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0C55161-EC44-41B5-8F9A-948C4AA45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strategie na základě analýzy</a:t>
            </a:r>
          </a:p>
        </p:txBody>
      </p:sp>
    </p:spTree>
    <p:extLst>
      <p:ext uri="{BB962C8B-B14F-4D97-AF65-F5344CB8AC3E}">
        <p14:creationId xmlns:p14="http://schemas.microsoft.com/office/powerpoint/2010/main" val="627816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0CB77FD-39FF-4C9C-9BB8-6679D1143554}"/>
              </a:ext>
            </a:extLst>
          </p:cNvPr>
          <p:cNvSpPr txBox="1">
            <a:spLocks/>
          </p:cNvSpPr>
          <p:nvPr/>
        </p:nvSpPr>
        <p:spPr bwMode="auto">
          <a:xfrm>
            <a:off x="1691680" y="533450"/>
            <a:ext cx="78867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dirty="0">
                <a:latin typeface="Helvetica" panose="020B0604020202020204" pitchFamily="34" charset="0"/>
                <a:cs typeface="Helvetica" panose="020B0604020202020204" pitchFamily="34" charset="0"/>
              </a:rPr>
              <a:t>	Příklad participativní analýzy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92DDA6-3858-458D-8F3E-7DAE897A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18" y="4192241"/>
            <a:ext cx="33718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02BF187A-9549-45EB-94F3-23027767F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4203"/>
            <a:ext cx="34607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8">
            <a:extLst>
              <a:ext uri="{FF2B5EF4-FFF2-40B4-BE49-F238E27FC236}">
                <a16:creationId xmlns:a16="http://schemas.microsoft.com/office/drawing/2014/main" id="{17CF516F-E96E-40CD-A982-43B22E2B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57338"/>
            <a:ext cx="41973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291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8E7F845-447E-40A6-BC7E-914FA09B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CD87F71-9608-441C-BC6B-C5E4FDB3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49250"/>
            <a:ext cx="4344988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97BFE44-7A7F-4AA0-AB8D-6A00B407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15630" r="4422" b="5957"/>
          <a:stretch>
            <a:fillRect/>
          </a:stretch>
        </p:blipFill>
        <p:spPr bwMode="auto">
          <a:xfrm>
            <a:off x="247650" y="3947716"/>
            <a:ext cx="4305414" cy="24220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6_vizualizacia_ihrisko dospely">
            <a:extLst>
              <a:ext uri="{FF2B5EF4-FFF2-40B4-BE49-F238E27FC236}">
                <a16:creationId xmlns:a16="http://schemas.microsoft.com/office/drawing/2014/main" id="{C45EC547-259E-4F62-82C4-5D0114AFE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7" y="908720"/>
            <a:ext cx="4116461" cy="251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IMG_20170915_162252">
            <a:extLst>
              <a:ext uri="{FF2B5EF4-FFF2-40B4-BE49-F238E27FC236}">
                <a16:creationId xmlns:a16="http://schemas.microsoft.com/office/drawing/2014/main" id="{21BA88A3-0113-4250-9A78-F28CBF25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87" y="3972720"/>
            <a:ext cx="4305414" cy="24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155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2"/>
          <p:cNvSpPr>
            <a:spLocks noGrp="1"/>
          </p:cNvSpPr>
          <p:nvPr>
            <p:ph type="title"/>
          </p:nvPr>
        </p:nvSpPr>
        <p:spPr>
          <a:xfrm>
            <a:off x="1169549" y="2026426"/>
            <a:ext cx="6876912" cy="1223888"/>
          </a:xfrm>
          <a:noFill/>
        </p:spPr>
        <p:txBody>
          <a:bodyPr/>
          <a:lstStyle/>
          <a:p>
            <a:pPr algn="ctr"/>
            <a:r>
              <a:rPr lang="cs-CZ" altLang="cs-CZ" sz="4800" dirty="0"/>
              <a:t>Děkuji za pozornost</a:t>
            </a:r>
            <a:endParaRPr lang="en-US" alt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1" y="623731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Tento materiál vznikl za finanční podpory Evropského sociálního fondu prostřednictvím Operačního programu Zaměstnanost </a:t>
            </a:r>
            <a:br>
              <a:rPr lang="cs-CZ" sz="1050" dirty="0"/>
            </a:br>
            <a:r>
              <a:rPr lang="cs-CZ" sz="1050" dirty="0"/>
              <a:t>v rámci projektu „Systémové zajištění sociálního začleňování“, registrační číslo projektu: CZ.03.2.63/0.0/0.0/15_030/0000605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059529" y="3350932"/>
            <a:ext cx="51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Odbor pro sociální začleňování (Agentura)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1274"/>
            <a:ext cx="3941148" cy="111118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83" y="5213763"/>
            <a:ext cx="5454650" cy="8445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016148" y="4421588"/>
            <a:ext cx="511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Autor: Mgr. Zuzana Stanková, Ph.D.</a:t>
            </a:r>
            <a:br>
              <a:rPr lang="cs-CZ" dirty="0"/>
            </a:br>
            <a:r>
              <a:rPr lang="cs-CZ" dirty="0"/>
              <a:t>zuzana.stankova@osu.cz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EF66440-B4C3-4D6F-BB3B-C599CEFBB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943451"/>
            <a:ext cx="8435280" cy="374441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Indikátor lze obecně definovat jako pozorovatelný fakt (hmotný objekt, vlastnost, proces), který je nahlížen jako pozorovatelný projev (manifestace) existence jiného faktu, jenž přímo pozorovatelný není (</a:t>
            </a:r>
            <a:r>
              <a:rPr lang="cs-CZ" dirty="0" err="1"/>
              <a:t>Bunge</a:t>
            </a:r>
            <a:r>
              <a:rPr lang="cs-CZ" dirty="0"/>
              <a:t> 2003)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/>
              <a:t>Mělo by být možné „změřit“, nakolik jsme cíle dosáhli. K tomu je potřebné určit, jaké bude naše kritérium dosažení cíle - INDIKÁTORY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03BB09E-9392-4707-9C42-4F9349E7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indikátor? Proč je důležité si je stanovit?</a:t>
            </a:r>
          </a:p>
        </p:txBody>
      </p:sp>
    </p:spTree>
    <p:extLst>
      <p:ext uri="{BB962C8B-B14F-4D97-AF65-F5344CB8AC3E}">
        <p14:creationId xmlns:p14="http://schemas.microsoft.com/office/powerpoint/2010/main" val="266924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541674"/>
            <a:ext cx="8353425" cy="576263"/>
          </a:xfrm>
          <a:solidFill>
            <a:schemeClr val="bg1"/>
          </a:solidFill>
        </p:spPr>
        <p:txBody>
          <a:bodyPr wrap="none" anchor="t"/>
          <a:lstStyle/>
          <a:p>
            <a:r>
              <a:rPr lang="cs-CZ" altLang="cs-CZ" sz="2800" dirty="0"/>
              <a:t>Principy analýzy na místní úrovni</a:t>
            </a:r>
            <a:endParaRPr lang="en-US" altLang="cs-CZ" sz="2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2F6CBB1-46F5-4FBA-A333-A65B5E578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152055"/>
              </p:ext>
            </p:extLst>
          </p:nvPr>
        </p:nvGraphicFramePr>
        <p:xfrm>
          <a:off x="457200" y="1412776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78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C8ED195-21CA-40A5-8742-5E08DA91E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Pokuste se mezi sebou diskutovat jaké kroky musí analýza obsahovat?</a:t>
            </a:r>
          </a:p>
          <a:p>
            <a:r>
              <a:rPr lang="cs-CZ" dirty="0"/>
              <a:t>Zkuste definovat cíl analýzy, která by pro Vás mohla být aktuální a zajímavá?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14CE73F-F3F8-49E6-AC46-8278EC43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ve skupinách</a:t>
            </a:r>
          </a:p>
        </p:txBody>
      </p:sp>
    </p:spTree>
    <p:extLst>
      <p:ext uri="{BB962C8B-B14F-4D97-AF65-F5344CB8AC3E}">
        <p14:creationId xmlns:p14="http://schemas.microsoft.com/office/powerpoint/2010/main" val="97092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89138"/>
            <a:ext cx="8353426" cy="4464050"/>
          </a:xfrm>
        </p:spPr>
        <p:txBody>
          <a:bodyPr anchor="t"/>
          <a:lstStyle/>
          <a:p>
            <a:pPr marL="514350" indent="-514350">
              <a:buFont typeface="+mj-lt"/>
              <a:buAutoNum type="arabicPeriod"/>
            </a:pPr>
            <a:r>
              <a:rPr lang="cs-CZ" altLang="cs-CZ" sz="2900" dirty="0"/>
              <a:t>Určení cíle analýzy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sz="2900" dirty="0"/>
              <a:t>Identifikace populace a problému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sz="2900" dirty="0"/>
              <a:t>Analýza problému (historických příčin, aktuálního stavu, možnosti řešení)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sz="2900" dirty="0"/>
              <a:t>Zjištění potřeb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sz="2900" dirty="0"/>
              <a:t>Analýza zdrojů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sz="2900" dirty="0"/>
              <a:t>Analýza rizik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sz="2900" dirty="0"/>
              <a:t>Rozvoj strategie řešení</a:t>
            </a:r>
            <a:endParaRPr lang="en-US" altLang="cs-CZ" sz="2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1FCB16-470F-4BB9-808F-B149C7100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6" y="1412875"/>
            <a:ext cx="83534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dirty="0"/>
              <a:t>Jaké může mít analýza kroky?</a:t>
            </a:r>
            <a:endParaRPr lang="en-US" altLang="cs-CZ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C7AD954-4EEA-4D8E-9AB6-ED1C7D5E5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3212976"/>
            <a:ext cx="8291264" cy="4392488"/>
          </a:xfrm>
        </p:spPr>
        <p:txBody>
          <a:bodyPr/>
          <a:lstStyle/>
          <a:p>
            <a:pPr algn="ctr"/>
            <a:r>
              <a:rPr lang="cs-CZ" sz="3200" b="1" dirty="0"/>
              <a:t>Podmínkou úspěšné intervence je legitimizace a analýza problému. Při analýze problému je třeba pohlížet na problém v širší historické a teoretické perspektivě.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23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2">
            <a:extLst>
              <a:ext uri="{FF2B5EF4-FFF2-40B4-BE49-F238E27FC236}">
                <a16:creationId xmlns:a16="http://schemas.microsoft.com/office/drawing/2014/main" id="{FFB9D5DF-EFA2-4E7A-AEB9-94464680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</p:spPr>
        <p:txBody>
          <a:bodyPr/>
          <a:lstStyle/>
          <a:p>
            <a:r>
              <a:rPr lang="cs-CZ" dirty="0"/>
              <a:t>Analýza problému</a:t>
            </a:r>
            <a:endParaRPr lang="en-US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57DEFC1-CF65-419B-B2C0-4CC9E6B2D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34808"/>
              </p:ext>
            </p:extLst>
          </p:nvPr>
        </p:nvGraphicFramePr>
        <p:xfrm>
          <a:off x="395536" y="2416292"/>
          <a:ext cx="8291264" cy="4057691"/>
        </p:xfrm>
        <a:graphic>
          <a:graphicData uri="http://schemas.openxmlformats.org/drawingml/2006/table">
            <a:tbl>
              <a:tblPr/>
              <a:tblGrid>
                <a:gridCol w="3129521">
                  <a:extLst>
                    <a:ext uri="{9D8B030D-6E8A-4147-A177-3AD203B41FA5}">
                      <a16:colId xmlns:a16="http://schemas.microsoft.com/office/drawing/2014/main" val="676689964"/>
                    </a:ext>
                  </a:extLst>
                </a:gridCol>
                <a:gridCol w="5161743">
                  <a:extLst>
                    <a:ext uri="{9D8B030D-6E8A-4147-A177-3AD203B41FA5}">
                      <a16:colId xmlns:a16="http://schemas.microsoft.com/office/drawing/2014/main" val="4200376616"/>
                    </a:ext>
                  </a:extLst>
                </a:gridCol>
              </a:tblGrid>
              <a:tr h="315272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Hlavní znalost</a:t>
                      </a:r>
                      <a:endParaRPr lang="cs-CZ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98" marR="70598" marT="151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Úkol</a:t>
                      </a:r>
                      <a:endParaRPr lang="cs-CZ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98" marR="70598" marT="151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756615"/>
                  </a:ext>
                </a:extLst>
              </a:tr>
              <a:tr h="141751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Identifikace populace a problému.</a:t>
                      </a:r>
                      <a:endParaRPr lang="cs-CZ" sz="2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98" marR="70598" marT="151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+mj-lt"/>
                        <a:buNone/>
                        <a:tabLst>
                          <a:tab pos="647700" algn="l"/>
                        </a:tabLst>
                      </a:pPr>
                      <a:r>
                        <a:rPr lang="cs-CZ" sz="16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Identifikovat podmínky v komunitě.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+mj-lt"/>
                        <a:buNone/>
                        <a:tabLst>
                          <a:tab pos="647700" algn="l"/>
                        </a:tabLst>
                      </a:pPr>
                      <a:r>
                        <a:rPr lang="cs-CZ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Identifikace potřeb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cs-CZ" sz="16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Identifikovat bariéry v řešení stavu.</a:t>
                      </a:r>
                      <a:endParaRPr lang="cs-CZ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cs-CZ" sz="16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Určit, zda stav je problém.</a:t>
                      </a:r>
                      <a:endParaRPr lang="cs-CZ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98" marR="70598" marT="151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564005"/>
                  </a:ext>
                </a:extLst>
              </a:tr>
              <a:tr h="176758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 Analýza problému.</a:t>
                      </a:r>
                      <a:endParaRPr lang="cs-CZ" sz="2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98" marR="70598" marT="151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+mj-lt"/>
                        <a:buNone/>
                        <a:tabLst>
                          <a:tab pos="647700" algn="l"/>
                        </a:tabLst>
                      </a:pPr>
                      <a:r>
                        <a:rPr lang="cs-CZ" sz="16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Identifikovat závažné historické incidenty.</a:t>
                      </a:r>
                    </a:p>
                    <a:p>
                      <a:pPr marL="347472" indent="-347472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cs-CZ" sz="16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Pohled z minoritních perspektiv.</a:t>
                      </a:r>
                      <a:endParaRPr lang="cs-CZ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cs-CZ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Analýza dostupných zdrojů </a:t>
                      </a:r>
                    </a:p>
                    <a:p>
                      <a:pPr marL="347472" indent="-347472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7700" algn="l"/>
                        </a:tabLst>
                      </a:pPr>
                      <a:r>
                        <a:rPr lang="cs-CZ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Analýza rizik</a:t>
                      </a:r>
                      <a:endParaRPr lang="cs-CZ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98" marR="70598" marT="151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185175"/>
                  </a:ext>
                </a:extLst>
              </a:tr>
              <a:tr h="557323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cs-CZ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Rozvoj strategie řešení.</a:t>
                      </a:r>
                      <a:endParaRPr lang="cs-CZ" sz="2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98" marR="70598" marT="151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+mj-lt"/>
                        <a:buNone/>
                        <a:tabLst>
                          <a:tab pos="647700" algn="l"/>
                        </a:tabLst>
                      </a:pPr>
                      <a:r>
                        <a:rPr lang="cs-CZ" sz="16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Stanovit indikátory</a:t>
                      </a:r>
                    </a:p>
                    <a:p>
                      <a:pPr marL="0" indent="0"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+mj-lt"/>
                        <a:buNone/>
                        <a:tabLst>
                          <a:tab pos="647700" algn="l"/>
                        </a:tabLst>
                      </a:pPr>
                      <a:r>
                        <a:rPr lang="cs-CZ" sz="16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Vyslovení strategie a jednotlivých kroků </a:t>
                      </a:r>
                      <a:endParaRPr lang="cs-CZ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98" marR="70598" marT="151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6403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59AB1-D049-4102-95F4-FE9D5117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392488"/>
          </a:xfrm>
        </p:spPr>
        <p:txBody>
          <a:bodyPr wrap="square" anchor="b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Podmínka je fenomén přítomný v populaci, který může být pro určitý počet lidí problematický, ale není formálně identifikován a veřejně označen jako problém.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K legitimizaci problému dochází, pokud je uznán představiteli komunity.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Údaji je třeba podpořit legitimizaci problému a doložit nezbytnost řešení. Příkladem těchto údajů může být například míra nezaměstnanosti, růst kriminality, stav bydlení atd.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Prvním krokem k legitimizaci je přehled podmínek v komunitě.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Přehled by měl být popisný, neobsahovat hodnotící výrazy a fráze, měl by obsahovat vymezení cílové populace a podmínek v komunitě. 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B1E89A-D5D3-42F9-8A8D-A0D4E6D1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000" dirty="0"/>
              <a:t>Identifikace podmínek v komunitě/populaci </a:t>
            </a:r>
          </a:p>
        </p:txBody>
      </p:sp>
    </p:spTree>
    <p:extLst>
      <p:ext uri="{BB962C8B-B14F-4D97-AF65-F5344CB8AC3E}">
        <p14:creationId xmlns:p14="http://schemas.microsoft.com/office/powerpoint/2010/main" val="4086385932"/>
      </p:ext>
    </p:extLst>
  </p:cSld>
  <p:clrMapOvr>
    <a:masterClrMapping/>
  </p:clrMapOvr>
</p:sld>
</file>

<file path=ppt/theme/theme1.xml><?xml version="1.0" encoding="utf-8"?>
<a:theme xmlns:a="http://schemas.openxmlformats.org/drawingml/2006/main" name="1_Úvodní list">
  <a:themeElements>
    <a:clrScheme name="Úvodní list 2">
      <a:dk1>
        <a:srgbClr val="000000"/>
      </a:dk1>
      <a:lt1>
        <a:srgbClr val="FFFFFF"/>
      </a:lt1>
      <a:dk2>
        <a:srgbClr val="000099"/>
      </a:dk2>
      <a:lt2>
        <a:srgbClr val="EEECE1"/>
      </a:lt2>
      <a:accent1>
        <a:srgbClr val="000099"/>
      </a:accent1>
      <a:accent2>
        <a:srgbClr val="00AF3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38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ní list 1">
        <a:dk1>
          <a:srgbClr val="000000"/>
        </a:dk1>
        <a:lt1>
          <a:srgbClr val="FFFFFF"/>
        </a:lt1>
        <a:dk2>
          <a:srgbClr val="262626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ní list 2">
        <a:dk1>
          <a:srgbClr val="000000"/>
        </a:dk1>
        <a:lt1>
          <a:srgbClr val="FFFFFF"/>
        </a:lt1>
        <a:dk2>
          <a:srgbClr val="000099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nitřní list s nadpisem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2.xml><?xml version="1.0" encoding="utf-8"?>
<a:themeOverride xmlns:a="http://schemas.openxmlformats.org/drawingml/2006/main">
  <a:clrScheme name="Vnitřní list bez nadpisu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3.xml><?xml version="1.0" encoding="utf-8"?>
<a:themeOverride xmlns:a="http://schemas.openxmlformats.org/drawingml/2006/main">
  <a:clrScheme name="Vnitřní list s odrážkami 1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MMR šablona (klasický poměr stran)</Template>
  <TotalTime>2455</TotalTime>
  <Words>1284</Words>
  <Application>Microsoft Office PowerPoint</Application>
  <PresentationFormat>Předvádění na obrazovce (4:3)</PresentationFormat>
  <Paragraphs>197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Helvetica</vt:lpstr>
      <vt:lpstr>Times New Roman</vt:lpstr>
      <vt:lpstr>Wingdings</vt:lpstr>
      <vt:lpstr>1_Úvodní list</vt:lpstr>
      <vt:lpstr>Identifikace a analýza problémů, jejich příčin a s tím souvisejících potřeb</vt:lpstr>
      <vt:lpstr>Co je to analýza?</vt:lpstr>
      <vt:lpstr>Co je to indikátor? Proč je důležité si je stanovit?</vt:lpstr>
      <vt:lpstr>Principy analýzy na místní úrovni</vt:lpstr>
      <vt:lpstr>Práce ve skupinách</vt:lpstr>
      <vt:lpstr>Prezentace aplikace PowerPoint</vt:lpstr>
      <vt:lpstr>Prezentace aplikace PowerPoint</vt:lpstr>
      <vt:lpstr>Analýza problému</vt:lpstr>
      <vt:lpstr>Identifikace podmínek v komunitě/populaci </vt:lpstr>
      <vt:lpstr>Identifikace potřeb</vt:lpstr>
      <vt:lpstr>Identifikace bariér v řešení stavu</vt:lpstr>
      <vt:lpstr>Určit zda stav je problém</vt:lpstr>
      <vt:lpstr>Analýza problému</vt:lpstr>
      <vt:lpstr>Identifikace závažných historických incidentů </vt:lpstr>
      <vt:lpstr>Pohled z minoritních perspektiv</vt:lpstr>
      <vt:lpstr>Prezentace aplikace PowerPoint</vt:lpstr>
      <vt:lpstr>Prezentace aplikace PowerPoint</vt:lpstr>
      <vt:lpstr>Prezentace aplikace PowerPoint</vt:lpstr>
      <vt:lpstr>Prezentace aplikace PowerPoint</vt:lpstr>
      <vt:lpstr>Práce ve skupině</vt:lpstr>
      <vt:lpstr>Tvorba strategie na základě analýzy</vt:lpstr>
      <vt:lpstr>Prezentace aplikace PowerPoint</vt:lpstr>
      <vt:lpstr>Prezentace aplikace PowerPoint</vt:lpstr>
      <vt:lpstr>Děkuji za pozornost</vt:lpstr>
    </vt:vector>
  </TitlesOfParts>
  <Company>Ministerstvo pro místní rozvoj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Syruček Petr</dc:creator>
  <cp:lastModifiedBy>Zuzana Stanková</cp:lastModifiedBy>
  <cp:revision>29</cp:revision>
  <dcterms:created xsi:type="dcterms:W3CDTF">2020-01-13T10:41:51Z</dcterms:created>
  <dcterms:modified xsi:type="dcterms:W3CDTF">2021-05-19T11:14:12Z</dcterms:modified>
</cp:coreProperties>
</file>