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who.int/healthsystems/EN_HSSkeycomponents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Relationship Id="rId4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Relationship Id="rId5" Type="http://schemas.openxmlformats.org/officeDocument/2006/relationships/image" Target="../media/image3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Relationship Id="rId4" Type="http://schemas.openxmlformats.org/officeDocument/2006/relationships/image" Target="../media/image42.png"/><Relationship Id="rId5" Type="http://schemas.openxmlformats.org/officeDocument/2006/relationships/image" Target="../media/image3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who.int/governance/eb/who_constitution_en.pdf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/>
              <a:t>Sociální vyloučení a zdraví – rámec problému v souvislosti s plánováním veřejných politik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PhDr. Miroslav Barták, Ph.D.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Klinika adiktologie</a:t>
            </a:r>
            <a:endParaRPr/>
          </a:p>
          <a:p>
            <a:pPr indent="-4572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cs-CZ"/>
              <a:t>LF UK a VFN v Praze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/>
              <a:t>22. 9. 2022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Co má umět systém péče o zdraví… </a:t>
            </a:r>
            <a:endParaRPr/>
          </a:p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Podle WHO  je dobře fungující systém péče o zdraví schopen vyvážit zdravotní potřeby populace na straně jedné a společenská očekávání na straně druhé v následujících oblastech: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zlepšování zdravotního stavu jednotlivců, rodin a komunit,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vymezenení toho, co lidské zdraví ohrožuje,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ochranně populace před hrozbou katastrofických výdajů na zdravotní péči a obecněji finančních důsledků nemocí,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zajištění spravedlivé dostupnosti péče o zdraví a její zaměření na potřeby uživatele,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zajištění podílu lidí na rozhodnutích, která ovlivňují jejich zdraví a systém péče o něj.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http://www.who.int/healthsystems/EN_HSSkeycomponents.pdf</a:t>
            </a:r>
            <a:r>
              <a:rPr lang="cs-CZ"/>
              <a:t>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None/>
            </a:pPr>
            <a:r>
              <a:rPr b="1" lang="cs-CZ" sz="2000">
                <a:solidFill>
                  <a:srgbClr val="FF0000"/>
                </a:solidFill>
              </a:rPr>
              <a:t>Akční plán 2021-2023 Strategie sociálního začleňování 2021-2030  </a:t>
            </a:r>
            <a:br>
              <a:rPr b="1" lang="cs-CZ" sz="2000">
                <a:solidFill>
                  <a:srgbClr val="0070C0"/>
                </a:solidFill>
              </a:rPr>
            </a:br>
            <a:r>
              <a:rPr b="1" lang="cs-CZ" sz="2000">
                <a:solidFill>
                  <a:srgbClr val="0070C0"/>
                </a:solidFill>
              </a:rPr>
              <a:t>Cíl 4.7.a: Systémově řešit faktickou nedostupnost zdravotních služeb pro sociálně vyloučené osoby, osoby ohrožené sociálním vyloučením a osoby jinak znevýhodněné.</a:t>
            </a:r>
            <a:endParaRPr/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Opatření se zaměří na narovnání dostupnosti zdravotních služeb pro cílovou skupinu v dané oblasti (obci, okresu, regionu) bez ohledu na její finanční a sociálně-ekonomické podmínky.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Uplatňování opatření povede ke snížení nerovností sociálně vyloučených a znevýhodněných osob s majoritní populací, bude posílena kooperace sociálních pracovníků ve veřejné správě, sociálních služeb, zdravotních služeb a vědeckých institucí.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lang="cs-CZ" sz="2400">
                <a:solidFill>
                  <a:srgbClr val="FF0000"/>
                </a:solidFill>
              </a:rPr>
              <a:t>Akční plán 2021-2023 Strategie sociálního začleňování 2021-2030  </a:t>
            </a:r>
            <a:br>
              <a:rPr b="1" lang="cs-CZ" sz="2400">
                <a:solidFill>
                  <a:srgbClr val="0070C0"/>
                </a:solidFill>
              </a:rPr>
            </a:br>
            <a:r>
              <a:rPr b="1" lang="cs-CZ" sz="2400">
                <a:solidFill>
                  <a:srgbClr val="0070C0"/>
                </a:solidFill>
              </a:rPr>
              <a:t>Cíl 4.7.a: Systémově řešit faktickou nedostupnost zdravotních služeb pro sociálně vyloučené osoby, osoby ohrožené sociálním vyloučením a osoby jinak znevýhodněné.</a:t>
            </a:r>
            <a:endParaRPr sz="2400"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Pravidelná každoroční jednání MZ a MPSV za účelem propojení sociální a zdravotní péče poskytované osobám sociálně vyloučeným sociálním vyloučením ohroženým, včetně přípravy legislativního řešení propojení sociální a zdravotní péče.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2. Počet realizovaných projektů zaměřených na snížení nerovností sociálně vyloučených a znevýhodněných osob (výchozí stav 10 projektů).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3. Sběr epidemiologických dat o zdravotním stavu osob bez domova a dalších osob sociálně vyloučených a sociálním vyloučením ohrožených.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4. Vytvoření seznamu lokalit, ve kterých průměrná dojezdová doba u ambulantní primární péče přesahuje 35 minut, a snížení tohoto počtu do konce r. 2023 nejméně o polovinu.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idx="1" type="body"/>
          </p:nvPr>
        </p:nvSpPr>
        <p:spPr>
          <a:xfrm>
            <a:off x="838200" y="190951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Finance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V rámci stávajících zdrojů či dle možností a aktuálních potřeb státního rozpočtu. </a:t>
            </a:r>
            <a:endParaRPr/>
          </a:p>
        </p:txBody>
      </p:sp>
      <p:sp>
        <p:nvSpPr>
          <p:cNvPr id="157" name="Google Shape;15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lang="cs-CZ" sz="2400">
                <a:solidFill>
                  <a:srgbClr val="FF0000"/>
                </a:solidFill>
              </a:rPr>
              <a:t>Akční plán 2021-2023 Strategie sociálního začleňování 2021-2030  </a:t>
            </a:r>
            <a:br>
              <a:rPr b="1" lang="cs-CZ" sz="2400">
                <a:solidFill>
                  <a:srgbClr val="0070C0"/>
                </a:solidFill>
              </a:rPr>
            </a:br>
            <a:r>
              <a:rPr b="1" lang="cs-CZ" sz="2400">
                <a:solidFill>
                  <a:srgbClr val="0070C0"/>
                </a:solidFill>
              </a:rPr>
              <a:t>Cíl 4.7.a: Systémově řešit faktickou nedostupnost zdravotních služeb pro sociálně vyloučené osoby, osoby ohrožené sociálním vyloučením a osoby jinak znevýhodněné.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Další cíle…</a:t>
            </a:r>
            <a:endParaRPr/>
          </a:p>
        </p:txBody>
      </p:sp>
      <p:sp>
        <p:nvSpPr>
          <p:cNvPr id="163" name="Google Shape;163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Cíl 4.7.b: Zvýšit zdravotní gramotnost v oblasti práv a povinností uplatňovaných v přístupu k primární zdravotní péči sociálně vyloučených osob, osob ohrožených sociálním vyloučením a osob jinak znevýhodněných.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Opatření budou směřovat k rozvoji vzdělávání zdravotnických pracovníků, komunitních pracovníků (laických i odborných), sociálních pracovníků v oblasti sociokulturních specifik cílové skupiny a k rozvoji dovedností interkulturní a intersociální komunikace a mediace ve zdraví. Implementace modelu předpokládá rozvoj efektivní spolupráce mezi sociálním a zdravotním sektorem.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Další cíle…</a:t>
            </a:r>
            <a:endParaRPr/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Cíl 4.7.d: Podpora deinstitucionalizace psychiatrické péče, asistivních technologií a služeb s těmito technologiemi souvisejícími; optimalizace a zvýšení dostupnosti péče na sociálnězdravotním pomezí.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Zdraví 2030 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Strategický rámec Zdraví 2030 soustřeďuje specifické cíle Strategického rámce Česká republika 2030 do tří specifických cílů: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Ochrana a zlepšení zdraví obyvatel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Optimalizace zdravotnického systému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/>
              <a:t>Podpora vědy a výzkumu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Implementační plány Zdraví 2030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cs-CZ">
                <a:solidFill>
                  <a:srgbClr val="FF0000"/>
                </a:solidFill>
              </a:rPr>
              <a:t>Implementační plány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Reforma primární péče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Prevence nemocí, podpora a ochrana zdraví; zvyšování zdravotní gramotnosti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Implementace modelů integrované péče, integrace zdravotní a sociální péče, reforma péče o duševní zdraví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Personální stabilizace resortu zdravotnictví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Digitalizace zdravotnictví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Optimalizace systému úhrad ve zdravotnictví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Podpora zdraví.. </a:t>
            </a:r>
            <a:endParaRPr/>
          </a:p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Na první konferenci o podpoře zdraví v roce 1986 v kanadské Ottawě byla vymezena na úrovni zástupců členských států WHO zásadním způsobem problematika podpory zdraví.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Podle závěrů této významné mezinárodní konference je podpora zdraví je procesem, který umožňuje lidem zvýšit kontrolu nad svým zdravím a pomáhá jejich zdraví zlepšit.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Pro dosažení stavu úplné fyzické, duševní a sociální pohody jedinců nebo společenských skupin je třeba nejen identifikovat a realizovat aspirace a uspokojovat potřeby, ale také měnit a vypořádat s prostředím, ve kterém žijí. Zdraví je tedy zdrojem pro každodenní život ne jeho cílem.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Zdraví je pozitivním konceptem, který zohledňuje sociální a osobní zdroje, stejně jako tělesné kapacity.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Z toho důvodu není podpora zdraví pouze předmětem zájmu sektoru zdravotnictví, překračuje zdraví životní styl a zaměřuje se na celkovou životní pohodu.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Veřejnozdravotní intervence… 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Pojem veřejnozdravotních intervence je v praxi veřejného zdraví hojně využíván.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 Některé veřejnozdravotních intervence jsou vymezeny právními předpisy, jiné organizačními řády institucí, které je provádí, některá se těmto vymezením vymykají a jsou předmětem akademického výzkumu nebo širší společenské praxe.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Trojí rozměr politiky…  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Politics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Policy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585" y="365125"/>
            <a:ext cx="6241409" cy="630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838200" y="25043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Případová studie – užívání alkoholu v České republice…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Výsledky dotazníku AUDIT – alkohol posledních 12 měsíců </a:t>
            </a:r>
            <a:endParaRPr/>
          </a:p>
        </p:txBody>
      </p:sp>
      <p:pic>
        <p:nvPicPr>
          <p:cNvPr id="209" name="Google Shape;209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626526"/>
            <a:ext cx="5337230" cy="3199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5430" y="2626525"/>
            <a:ext cx="5327783" cy="3199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Riziko závislosti/alespoň střední problémy s alkoholem </a:t>
            </a:r>
            <a:endParaRPr/>
          </a:p>
        </p:txBody>
      </p:sp>
      <p:pic>
        <p:nvPicPr>
          <p:cNvPr id="216" name="Google Shape;216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705" y="2074791"/>
            <a:ext cx="4584589" cy="3853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5239" y="2074791"/>
            <a:ext cx="5455522" cy="3853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Alkohol v posledních 30 dnech </a:t>
            </a:r>
            <a:endParaRPr/>
          </a:p>
        </p:txBody>
      </p:sp>
      <p:pic>
        <p:nvPicPr>
          <p:cNvPr id="223" name="Google Shape;223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151" y="2044308"/>
            <a:ext cx="3517697" cy="391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0730" y="2047356"/>
            <a:ext cx="3444539" cy="39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Alkohol v posledních 30 dnech </a:t>
            </a:r>
            <a:endParaRPr/>
          </a:p>
        </p:txBody>
      </p:sp>
      <p:pic>
        <p:nvPicPr>
          <p:cNvPr id="230" name="Google Shape;230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753" y="2571658"/>
            <a:ext cx="4578493" cy="285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7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3753" y="2571658"/>
            <a:ext cx="4578493" cy="2859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6286" y="682602"/>
            <a:ext cx="10657513" cy="598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Typy alkoholický nápojů </a:t>
            </a:r>
            <a:endParaRPr/>
          </a:p>
        </p:txBody>
      </p:sp>
      <p:pic>
        <p:nvPicPr>
          <p:cNvPr id="242" name="Google Shape;242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753" y="2626527"/>
            <a:ext cx="4578493" cy="2749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9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3753" y="2629575"/>
            <a:ext cx="4578493" cy="274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Typy alkoholických nápojů </a:t>
            </a:r>
            <a:endParaRPr/>
          </a:p>
        </p:txBody>
      </p:sp>
      <p:pic>
        <p:nvPicPr>
          <p:cNvPr id="249" name="Google Shape;249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963" y="2246811"/>
            <a:ext cx="5217284" cy="312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3776" y="2246812"/>
            <a:ext cx="4961781" cy="313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838200" y="15611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Příležitosti užívání alkoholu</a:t>
            </a:r>
            <a:endParaRPr/>
          </a:p>
        </p:txBody>
      </p:sp>
      <p:pic>
        <p:nvPicPr>
          <p:cNvPr id="256" name="Google Shape;256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331" y="1380838"/>
            <a:ext cx="8972006" cy="543898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1"/>
          <p:cNvSpPr/>
          <p:nvPr/>
        </p:nvSpPr>
        <p:spPr>
          <a:xfrm>
            <a:off x="4311941" y="1912690"/>
            <a:ext cx="411061" cy="104023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K pojmu nerovnosti ve zdraví….</a:t>
            </a:r>
            <a:endParaRPr/>
          </a:p>
        </p:txBody>
      </p:sp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520117" y="1825625"/>
            <a:ext cx="108336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Sociální nerovnosti ve zdraví jsou pak charakterizovány jako „</a:t>
            </a:r>
            <a:r>
              <a:rPr i="1" lang="cs-CZ"/>
              <a:t>systematické rozdíly ve zdravotním stavu mezi socioekonomickými skupinami, ať již jsou tyto skupiny koncipovány na základě rozdílů v příjmech, vzdělání nebo postavení na trhu práce. Všechny systematické sociální nerovnosti ve zdraví v rámci státu jsou produkovány sociálně, jsou (z)měnitelné a neférové“ </a:t>
            </a:r>
            <a:r>
              <a:rPr lang="cs-CZ"/>
              <a:t>(Dahlgren, Whitehead 2007, s. 5).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Svátky a další události </a:t>
            </a:r>
            <a:endParaRPr/>
          </a:p>
        </p:txBody>
      </p:sp>
      <p:pic>
        <p:nvPicPr>
          <p:cNvPr id="263" name="Google Shape;263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727" y="2259873"/>
            <a:ext cx="5434149" cy="33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2259873"/>
            <a:ext cx="5988424" cy="339634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2"/>
          <p:cNvSpPr/>
          <p:nvPr/>
        </p:nvSpPr>
        <p:spPr>
          <a:xfrm>
            <a:off x="7818539" y="2751589"/>
            <a:ext cx="318782" cy="36072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Užívání alkoholu a vybrané činnosti </a:t>
            </a:r>
            <a:endParaRPr/>
          </a:p>
        </p:txBody>
      </p:sp>
      <p:pic>
        <p:nvPicPr>
          <p:cNvPr id="271" name="Google Shape;271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345022"/>
            <a:ext cx="5181600" cy="331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271" y="2345023"/>
            <a:ext cx="5787062" cy="331254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3"/>
          <p:cNvSpPr/>
          <p:nvPr/>
        </p:nvSpPr>
        <p:spPr>
          <a:xfrm>
            <a:off x="8682606" y="3187817"/>
            <a:ext cx="2592198" cy="57045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 kým a při jakých příležitostech </a:t>
            </a:r>
            <a:endParaRPr/>
          </a:p>
        </p:txBody>
      </p:sp>
      <p:pic>
        <p:nvPicPr>
          <p:cNvPr id="279" name="Google Shape;279;p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220" y="2090058"/>
            <a:ext cx="5611580" cy="355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2090057"/>
            <a:ext cx="5343778" cy="35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Dny v týdnu a měsíce v roce </a:t>
            </a:r>
            <a:endParaRPr/>
          </a:p>
        </p:txBody>
      </p:sp>
      <p:pic>
        <p:nvPicPr>
          <p:cNvPr id="286" name="Google Shape;286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138" y="1486973"/>
            <a:ext cx="4501182" cy="4689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5320" y="1486973"/>
            <a:ext cx="7110304" cy="4689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Měsíce v roce </a:t>
            </a:r>
            <a:endParaRPr/>
          </a:p>
        </p:txBody>
      </p:sp>
      <p:pic>
        <p:nvPicPr>
          <p:cNvPr id="293" name="Google Shape;293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933661"/>
            <a:ext cx="5181600" cy="413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6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26567" y="1933661"/>
            <a:ext cx="6076389" cy="413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9239" y="1"/>
            <a:ext cx="63237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7"/>
          <p:cNvSpPr/>
          <p:nvPr/>
        </p:nvSpPr>
        <p:spPr>
          <a:xfrm rot="5400000">
            <a:off x="7328134" y="3599227"/>
            <a:ext cx="494950" cy="125764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Souhlas s tvrzeními </a:t>
            </a:r>
            <a:endParaRPr/>
          </a:p>
        </p:txBody>
      </p:sp>
      <p:pic>
        <p:nvPicPr>
          <p:cNvPr id="306" name="Google Shape;306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9259" y="1346082"/>
            <a:ext cx="9480260" cy="5264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8"/>
          <p:cNvSpPr/>
          <p:nvPr/>
        </p:nvSpPr>
        <p:spPr>
          <a:xfrm>
            <a:off x="7814346" y="1761585"/>
            <a:ext cx="369115" cy="132556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8"/>
          <p:cNvSpPr/>
          <p:nvPr/>
        </p:nvSpPr>
        <p:spPr>
          <a:xfrm>
            <a:off x="9269835" y="2835479"/>
            <a:ext cx="369115" cy="119123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942" y="0"/>
            <a:ext cx="836411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Domácí alkohol </a:t>
            </a:r>
            <a:endParaRPr/>
          </a:p>
        </p:txBody>
      </p:sp>
      <p:pic>
        <p:nvPicPr>
          <p:cNvPr id="319" name="Google Shape;319;p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184" y="1898673"/>
            <a:ext cx="3770134" cy="3876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0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0600" y="1898673"/>
            <a:ext cx="5648598" cy="3876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Neregistrovaný alkohol </a:t>
            </a:r>
            <a:endParaRPr/>
          </a:p>
        </p:txBody>
      </p:sp>
      <p:pic>
        <p:nvPicPr>
          <p:cNvPr id="326" name="Google Shape;326;p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19669"/>
            <a:ext cx="4471579" cy="42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51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4857" y="563632"/>
            <a:ext cx="4572396" cy="286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2664" y="3602076"/>
            <a:ext cx="4584589" cy="2865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Nerovnosti ve zdraví… 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1" lang="cs-CZ"/>
              <a:t>relativní rozdíly ve zdraví</a:t>
            </a:r>
            <a:r>
              <a:rPr lang="cs-CZ"/>
              <a:t>, které představují poměr v hodnotách indikátorů zdraví znevýhodněné populační skupiny a odpovídající referenční skupiny neznevýhodněné populace, kdy relativní rozdíly jsou často konstatovány jako procentuální rozdíly mezi těmito skupinami,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1" lang="cs-CZ"/>
              <a:t>absolutní rozdíly ve zdraví, </a:t>
            </a:r>
            <a:r>
              <a:rPr lang="cs-CZ"/>
              <a:t>ty pak měří rozdíly mezi hodnotami indikátorů zaznamenaných i nejvyšších a nejnižších společenských skupin,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1" lang="cs-CZ"/>
              <a:t>rozdíly ve zdraví, které jsou způsobeny rozdíly mezi pohlavími, </a:t>
            </a:r>
            <a:r>
              <a:rPr lang="cs-CZ"/>
              <a:t>kdy se jedná </a:t>
            </a:r>
            <a:br>
              <a:rPr lang="cs-CZ"/>
            </a:br>
            <a:r>
              <a:rPr lang="cs-CZ"/>
              <a:t>o ekonomické, sociální nebo kulturní rozdíly ve zdraví žen a mužů v kontrastu s biologickými rozdíly mezi pohlavími,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1" lang="cs-CZ"/>
              <a:t>etnické rozdíly ve zdraví, </a:t>
            </a:r>
            <a:r>
              <a:rPr lang="cs-CZ"/>
              <a:t>které vyjadřují systematické rozdíly ve zdraví mezi odlišnými etnickými skupinami a konečně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i="1" lang="cs-CZ"/>
              <a:t>geografické rozdíly ve zdraví, </a:t>
            </a:r>
            <a:r>
              <a:rPr lang="cs-CZ"/>
              <a:t>tedy na rozdíly ve zdraví, které jsou zaznamenány mezi různými geografickými oblastmi. </a:t>
            </a:r>
            <a:r>
              <a:rPr b="1" i="1" lang="cs-CZ"/>
              <a:t> 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Zdravotní gramotnost </a:t>
            </a:r>
            <a:endParaRPr/>
          </a:p>
        </p:txBody>
      </p:sp>
      <p:pic>
        <p:nvPicPr>
          <p:cNvPr id="334" name="Google Shape;334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281" y="1690688"/>
            <a:ext cx="8588181" cy="4202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Zdravotní gramotnost </a:t>
            </a:r>
            <a:endParaRPr/>
          </a:p>
        </p:txBody>
      </p:sp>
      <p:pic>
        <p:nvPicPr>
          <p:cNvPr id="340" name="Google Shape;340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268298"/>
            <a:ext cx="5181600" cy="3465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3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5379" y="2178432"/>
            <a:ext cx="3615241" cy="364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2604" y="142613"/>
            <a:ext cx="5986791" cy="603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/>
          <p:nvPr>
            <p:ph type="title"/>
          </p:nvPr>
        </p:nvSpPr>
        <p:spPr>
          <a:xfrm>
            <a:off x="914400" y="1302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Protialkoholová politika </a:t>
            </a:r>
            <a:endParaRPr/>
          </a:p>
        </p:txBody>
      </p:sp>
      <p:pic>
        <p:nvPicPr>
          <p:cNvPr id="352" name="Google Shape;352;p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641" y="1259904"/>
            <a:ext cx="5181600" cy="283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36028" y="2262321"/>
            <a:ext cx="5672155" cy="354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641" y="4035815"/>
            <a:ext cx="5181600" cy="279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2701" y="75500"/>
            <a:ext cx="6266597" cy="666086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6"/>
          <p:cNvSpPr/>
          <p:nvPr/>
        </p:nvSpPr>
        <p:spPr>
          <a:xfrm rot="5592339">
            <a:off x="8494779" y="2971058"/>
            <a:ext cx="944067" cy="176402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6"/>
          <p:cNvSpPr/>
          <p:nvPr/>
        </p:nvSpPr>
        <p:spPr>
          <a:xfrm rot="10800000">
            <a:off x="8966812" y="1519419"/>
            <a:ext cx="1508610" cy="36911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Alkohol COVID-19 </a:t>
            </a:r>
            <a:endParaRPr/>
          </a:p>
        </p:txBody>
      </p:sp>
      <p:pic>
        <p:nvPicPr>
          <p:cNvPr id="367" name="Google Shape;367;p5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058" y="1828800"/>
            <a:ext cx="4728927" cy="367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9191" y="1828800"/>
            <a:ext cx="5797499" cy="3676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Determinanty zdraví… </a:t>
            </a:r>
            <a:endParaRPr/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Determinanty zdraví dělíme na determinanty dědičné (genetické faktory),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sociální a ekonomické determinanty, které zahrnují postavení na trhu práce, pracovní podmínky a bezpečnost práce, vzdělání, bydlení a rodinné podmínky,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životní styl a další determinanty související s chováním, zahrnující kouření, spotřebu alkoholu, fyzickou aktivitu, péči o sebe sama, sociální kontakty nebo styl práce, pohlaví, respektive rod (gender),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kulturní determinanty (například ve vztahu ke starším lidem) 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 </a:t>
            </a:r>
            <a:r>
              <a:rPr b="1" lang="cs-CZ">
                <a:solidFill>
                  <a:srgbClr val="FF0000"/>
                </a:solidFill>
              </a:rPr>
              <a:t>politické determinanty, </a:t>
            </a:r>
            <a:r>
              <a:rPr lang="cs-CZ"/>
              <a:t>které zahrnují sociální a ekonomické prostředí a zdravotnický systém (Beaglehole in Detels et al. 2005, s. 85–87),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životní prostředí.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K vymezení pojmu zdraví… 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koncept zdraví nalezneme v zakládajícím dokumentu WHO z roku 1946, který vstoupil v platnost v roce 1948. Zde bylo zdraví poprvé vymezeno jako „stav úplné fyzické, duševní a sociální pohody, nejen jako nepřítomnost nemoci nebo vady“. Tato definice naznačuje, že zdraví je určitým ideálem, ke kterému bychom se měli se přiblížit, případě jej relativně naplnit.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http://www.who.int/governance/eb/who_constitution_en.pdf</a:t>
            </a:r>
            <a:r>
              <a:rPr lang="cs-CZ"/>
              <a:t>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alibri"/>
              <a:buNone/>
            </a:pPr>
            <a:r>
              <a:rPr b="1" i="1" lang="cs-CZ" sz="2800">
                <a:solidFill>
                  <a:srgbClr val="0070C0"/>
                </a:solidFill>
              </a:rPr>
              <a:t>O vzduchu, vodách a místech (Z řečtiny a francouzštiny přeložil a vydal v Praze v letech 1899-1902 Dr. Ondřej Schrutz, Profesor dějin lékařství a epidemiologie české Univerzity Karlovy. Zdroj: Hippokrates : Aforismy ; Prognostikon ; O vzduchu, vodách a místech. Praha: Alberta 1993, 111 str.</a:t>
            </a:r>
            <a:br>
              <a:rPr b="1" lang="cs-CZ" sz="2800">
                <a:solidFill>
                  <a:srgbClr val="0070C0"/>
                </a:solidFill>
              </a:rPr>
            </a:br>
            <a:endParaRPr b="1" sz="2800">
              <a:solidFill>
                <a:srgbClr val="0070C0"/>
              </a:solidFill>
            </a:endParaRPr>
          </a:p>
        </p:txBody>
      </p:sp>
      <p:pic>
        <p:nvPicPr>
          <p:cNvPr id="121" name="Google Shape;121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010" y="1808091"/>
            <a:ext cx="10175846" cy="5049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Determinanty zdraví… </a:t>
            </a:r>
            <a:endParaRPr/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Dahlgren a Whiteheadová (Dahlgren, Whitehead 2007, s. 21–22) uvádějí, že determinanty zdraví mohou být ovlivněny individuálním, komerčním nebo politickým rozhodnutím a lze je dělit na: </a:t>
            </a:r>
            <a:r>
              <a:rPr b="1" i="1" lang="cs-CZ"/>
              <a:t>pozitivní faktory zdraví</a:t>
            </a:r>
            <a:r>
              <a:rPr lang="cs-CZ"/>
              <a:t> (přispívající k udržení a zlepšení zdraví – ekonomická bezpečnost, vhodné bydlení, nezávadné potraviny apod.), </a:t>
            </a:r>
            <a:r>
              <a:rPr b="1" i="1" lang="cs-CZ"/>
              <a:t>ochranné faktory</a:t>
            </a:r>
            <a:r>
              <a:rPr lang="cs-CZ"/>
              <a:t> (které omezují riziko vzniku nebo přetrvání nemoci – očkování, ale také existence podpůrných sociálních sítí, jasná vize života, tj. psychosociální faktory) a </a:t>
            </a:r>
            <a:r>
              <a:rPr b="1" i="1" lang="cs-CZ"/>
              <a:t>rizikové faktory</a:t>
            </a:r>
            <a:r>
              <a:rPr lang="cs-CZ"/>
              <a:t> (tedy příčiny nemocí, které jsou potenciálně preventabilní)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b="1" lang="cs-CZ">
                <a:solidFill>
                  <a:srgbClr val="0070C0"/>
                </a:solidFill>
              </a:rPr>
              <a:t>Co způsobuje rozdíly ve zdraví mezi lidmi… </a:t>
            </a:r>
            <a:endParaRPr/>
          </a:p>
        </p:txBody>
      </p:sp>
      <p:pic>
        <p:nvPicPr>
          <p:cNvPr id="133" name="Google Shape;133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4657" y="1825625"/>
            <a:ext cx="6622686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