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9" r:id="rId2"/>
    <p:sldId id="311" r:id="rId3"/>
    <p:sldId id="291" r:id="rId4"/>
    <p:sldId id="292" r:id="rId5"/>
    <p:sldId id="297" r:id="rId6"/>
    <p:sldId id="273" r:id="rId7"/>
    <p:sldId id="260" r:id="rId8"/>
    <p:sldId id="261" r:id="rId9"/>
    <p:sldId id="272" r:id="rId10"/>
    <p:sldId id="310" r:id="rId11"/>
    <p:sldId id="306" r:id="rId12"/>
    <p:sldId id="298" r:id="rId13"/>
    <p:sldId id="299" r:id="rId14"/>
    <p:sldId id="300" r:id="rId15"/>
    <p:sldId id="301" r:id="rId16"/>
    <p:sldId id="305" r:id="rId17"/>
    <p:sldId id="274" r:id="rId18"/>
    <p:sldId id="275" r:id="rId19"/>
    <p:sldId id="290" r:id="rId20"/>
    <p:sldId id="293" r:id="rId21"/>
    <p:sldId id="314" r:id="rId22"/>
    <p:sldId id="307" r:id="rId23"/>
    <p:sldId id="302" r:id="rId24"/>
    <p:sldId id="304" r:id="rId25"/>
    <p:sldId id="313" r:id="rId26"/>
    <p:sldId id="308" r:id="rId27"/>
    <p:sldId id="303" r:id="rId28"/>
    <p:sldId id="312" r:id="rId29"/>
    <p:sldId id="309" r:id="rId30"/>
    <p:sldId id="269" r:id="rId31"/>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hyperlink" Target="https://www.najemniagentura.cz/" TargetMode="Externa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D918D-6A59-4E09-B5D3-5B14E54EA585}" type="doc">
      <dgm:prSet loTypeId="urn:microsoft.com/office/officeart/2009/3/layout/IncreasingArrowsProcess" loCatId="process" qsTypeId="urn:microsoft.com/office/officeart/2005/8/quickstyle/simple1" qsCatId="simple" csTypeId="urn:microsoft.com/office/officeart/2005/8/colors/accent1_4" csCatId="accent1" phldr="1"/>
      <dgm:spPr/>
      <dgm:t>
        <a:bodyPr/>
        <a:lstStyle/>
        <a:p>
          <a:endParaRPr lang="cs-CZ"/>
        </a:p>
      </dgm:t>
    </dgm:pt>
    <dgm:pt modelId="{5BDE5F73-A51F-4B52-84E9-CB10BCCB83D4}">
      <dgm:prSet phldrT="[Text]" custT="1"/>
      <dgm:spPr/>
      <dgm:t>
        <a:bodyPr/>
        <a:lstStyle/>
        <a:p>
          <a:r>
            <a:rPr lang="cs-CZ" sz="1600" b="1" dirty="0"/>
            <a:t>Založení MNA 3.5.2021</a:t>
          </a:r>
        </a:p>
      </dgm:t>
    </dgm:pt>
    <dgm:pt modelId="{E7E2EC49-A911-420B-B100-7881CF0EE733}" type="parTrans" cxnId="{2B9F571E-38BF-4BEB-ACB4-5B59753F0FD6}">
      <dgm:prSet/>
      <dgm:spPr/>
      <dgm:t>
        <a:bodyPr/>
        <a:lstStyle/>
        <a:p>
          <a:endParaRPr lang="cs-CZ"/>
        </a:p>
      </dgm:t>
    </dgm:pt>
    <dgm:pt modelId="{EFD79747-9186-4924-A4E8-F7593EFB68C8}" type="sibTrans" cxnId="{2B9F571E-38BF-4BEB-ACB4-5B59753F0FD6}">
      <dgm:prSet/>
      <dgm:spPr/>
      <dgm:t>
        <a:bodyPr/>
        <a:lstStyle/>
        <a:p>
          <a:endParaRPr lang="cs-CZ"/>
        </a:p>
      </dgm:t>
    </dgm:pt>
    <dgm:pt modelId="{82FCB279-2BFA-425A-920D-44B07C7CC688}">
      <dgm:prSet phldrT="[Text]" custT="1"/>
      <dgm:spPr/>
      <dgm:t>
        <a:bodyPr/>
        <a:lstStyle/>
        <a:p>
          <a:r>
            <a:rPr lang="cs-CZ" sz="1300" dirty="0"/>
            <a:t>Koncept MNA a změna zřizovací listiny CSSP schváleny zastupitelstvem a radou MHMP.</a:t>
          </a:r>
        </a:p>
        <a:p>
          <a:endParaRPr lang="cs-CZ" sz="1300" dirty="0"/>
        </a:p>
        <a:p>
          <a:r>
            <a:rPr lang="cs-CZ" sz="1300" b="1" dirty="0"/>
            <a:t>Nástup vedoucí MNA </a:t>
          </a:r>
          <a:r>
            <a:rPr lang="cs-CZ" sz="1300" dirty="0"/>
            <a:t>a přípravná fáze.</a:t>
          </a:r>
        </a:p>
        <a:p>
          <a:endParaRPr lang="cs-CZ" sz="1300" dirty="0"/>
        </a:p>
        <a:p>
          <a:r>
            <a:rPr lang="cs-CZ" sz="1300" b="1" dirty="0"/>
            <a:t>Pilotní fáze </a:t>
          </a:r>
          <a:r>
            <a:rPr lang="cs-CZ" sz="1300" dirty="0"/>
            <a:t>na </a:t>
          </a:r>
          <a:r>
            <a:rPr lang="cs-CZ" sz="1300" b="1" dirty="0"/>
            <a:t>2 roky</a:t>
          </a:r>
          <a:r>
            <a:rPr lang="cs-CZ" sz="1300" dirty="0"/>
            <a:t>: </a:t>
          </a:r>
          <a:r>
            <a:rPr lang="cs-CZ" sz="1300" b="1" dirty="0"/>
            <a:t>50 bytů</a:t>
          </a:r>
          <a:r>
            <a:rPr lang="cs-CZ" sz="1300" dirty="0"/>
            <a:t>.</a:t>
          </a:r>
        </a:p>
        <a:p>
          <a:endParaRPr lang="cs-CZ" sz="1300" dirty="0"/>
        </a:p>
        <a:p>
          <a:r>
            <a:rPr lang="cs-CZ" sz="1300" dirty="0"/>
            <a:t>Provizorní web:</a:t>
          </a:r>
        </a:p>
        <a:p>
          <a:r>
            <a:rPr lang="cs-CZ" sz="1300" dirty="0"/>
            <a:t>najemniagentura.cz </a:t>
          </a:r>
        </a:p>
        <a:p>
          <a:endParaRPr lang="cs-CZ" sz="900" dirty="0"/>
        </a:p>
      </dgm:t>
      <dgm:extLst>
        <a:ext uri="{E40237B7-FDA0-4F09-8148-C483321AD2D9}">
          <dgm14:cNvPr xmlns:dgm14="http://schemas.microsoft.com/office/drawing/2010/diagram" id="0" name="">
            <a:hlinkClick xmlns:r="http://schemas.openxmlformats.org/officeDocument/2006/relationships" r:id="rId1"/>
          </dgm14:cNvPr>
        </a:ext>
      </dgm:extLst>
    </dgm:pt>
    <dgm:pt modelId="{7BF34E80-EB0F-4D32-A615-6813B592DE4D}" type="parTrans" cxnId="{53999DCF-44B7-4CC9-8DAA-6032FEE5CE3F}">
      <dgm:prSet/>
      <dgm:spPr/>
      <dgm:t>
        <a:bodyPr/>
        <a:lstStyle/>
        <a:p>
          <a:endParaRPr lang="cs-CZ"/>
        </a:p>
      </dgm:t>
    </dgm:pt>
    <dgm:pt modelId="{E7445B3D-580F-4D61-8293-1161C9A9671C}" type="sibTrans" cxnId="{53999DCF-44B7-4CC9-8DAA-6032FEE5CE3F}">
      <dgm:prSet/>
      <dgm:spPr/>
      <dgm:t>
        <a:bodyPr/>
        <a:lstStyle/>
        <a:p>
          <a:endParaRPr lang="cs-CZ"/>
        </a:p>
      </dgm:t>
    </dgm:pt>
    <dgm:pt modelId="{7AEBB889-2097-4DBE-BCB9-159100B04ABB}">
      <dgm:prSet phldrT="[Text]" custT="1"/>
      <dgm:spPr/>
      <dgm:t>
        <a:bodyPr/>
        <a:lstStyle/>
        <a:p>
          <a:r>
            <a:rPr lang="cs-CZ" sz="1400" b="1" dirty="0"/>
            <a:t>Vznik týmu MNA 1.6.2021</a:t>
          </a:r>
        </a:p>
      </dgm:t>
    </dgm:pt>
    <dgm:pt modelId="{09D3F0DB-A739-4606-B94D-8BD992B2BC11}" type="parTrans" cxnId="{7B0DAB9A-CE24-42AD-95C6-7522C169C8BE}">
      <dgm:prSet/>
      <dgm:spPr/>
      <dgm:t>
        <a:bodyPr/>
        <a:lstStyle/>
        <a:p>
          <a:endParaRPr lang="cs-CZ"/>
        </a:p>
      </dgm:t>
    </dgm:pt>
    <dgm:pt modelId="{677C068D-A39E-4C07-B42B-5D8734A1783B}" type="sibTrans" cxnId="{7B0DAB9A-CE24-42AD-95C6-7522C169C8BE}">
      <dgm:prSet/>
      <dgm:spPr/>
      <dgm:t>
        <a:bodyPr/>
        <a:lstStyle/>
        <a:p>
          <a:endParaRPr lang="cs-CZ"/>
        </a:p>
      </dgm:t>
    </dgm:pt>
    <dgm:pt modelId="{AD03A3E4-8C5A-4EEF-8488-1D8B50421294}">
      <dgm:prSet phldrT="[Text]" custT="1"/>
      <dgm:spPr/>
      <dgm:t>
        <a:bodyPr/>
        <a:lstStyle/>
        <a:p>
          <a:r>
            <a:rPr lang="cs-CZ" sz="1300" dirty="0"/>
            <a:t>Nástup </a:t>
          </a:r>
          <a:r>
            <a:rPr lang="cs-CZ" sz="1300" b="1" dirty="0"/>
            <a:t>koordinátora práce s klienty </a:t>
          </a:r>
          <a:r>
            <a:rPr lang="cs-CZ" sz="1300" dirty="0"/>
            <a:t>a </a:t>
          </a:r>
          <a:r>
            <a:rPr lang="cs-CZ" sz="1300" b="1" dirty="0"/>
            <a:t>administrativní podpory</a:t>
          </a:r>
          <a:r>
            <a:rPr lang="cs-CZ" sz="1300" dirty="0"/>
            <a:t> kanceláře.</a:t>
          </a:r>
        </a:p>
        <a:p>
          <a:endParaRPr lang="cs-CZ" sz="1300" dirty="0"/>
        </a:p>
        <a:p>
          <a:r>
            <a:rPr lang="cs-CZ" sz="1300" dirty="0"/>
            <a:t>16.6. nástup technika</a:t>
          </a:r>
        </a:p>
        <a:p>
          <a:endParaRPr lang="cs-CZ" sz="1300" dirty="0"/>
        </a:p>
        <a:p>
          <a:r>
            <a:rPr lang="cs-CZ" sz="1300" dirty="0"/>
            <a:t>23.7. ukončení spolupráce s technikem</a:t>
          </a:r>
        </a:p>
        <a:p>
          <a:endParaRPr lang="cs-CZ" sz="1300" dirty="0"/>
        </a:p>
        <a:p>
          <a:r>
            <a:rPr lang="cs-CZ" sz="1300" dirty="0"/>
            <a:t>1.10. nástup nově vybraného </a:t>
          </a:r>
          <a:r>
            <a:rPr lang="cs-CZ" sz="1300" b="1" dirty="0"/>
            <a:t>technika</a:t>
          </a:r>
        </a:p>
        <a:p>
          <a:endParaRPr lang="cs-CZ" sz="1000" dirty="0"/>
        </a:p>
      </dgm:t>
    </dgm:pt>
    <dgm:pt modelId="{4F035866-30EA-42A2-9D13-5E5299D04CB6}" type="parTrans" cxnId="{13E330FD-E4E1-401E-B94F-C41B745C37C2}">
      <dgm:prSet/>
      <dgm:spPr/>
      <dgm:t>
        <a:bodyPr/>
        <a:lstStyle/>
        <a:p>
          <a:endParaRPr lang="cs-CZ"/>
        </a:p>
      </dgm:t>
    </dgm:pt>
    <dgm:pt modelId="{9AF3C9D8-A253-4540-A797-A60210A9003A}" type="sibTrans" cxnId="{13E330FD-E4E1-401E-B94F-C41B745C37C2}">
      <dgm:prSet/>
      <dgm:spPr/>
      <dgm:t>
        <a:bodyPr/>
        <a:lstStyle/>
        <a:p>
          <a:endParaRPr lang="cs-CZ"/>
        </a:p>
      </dgm:t>
    </dgm:pt>
    <dgm:pt modelId="{76333333-4D3A-44EF-86BD-853D1A032EF8}">
      <dgm:prSet phldrT="[Text]" custT="1"/>
      <dgm:spPr>
        <a:solidFill>
          <a:schemeClr val="accent1">
            <a:lumMod val="60000"/>
            <a:lumOff val="40000"/>
          </a:schemeClr>
        </a:solidFill>
      </dgm:spPr>
      <dgm:t>
        <a:bodyPr/>
        <a:lstStyle/>
        <a:p>
          <a:r>
            <a:rPr lang="cs-CZ" sz="1400" b="1" dirty="0"/>
            <a:t>Spuštění MNA 17.6.2021</a:t>
          </a:r>
        </a:p>
      </dgm:t>
    </dgm:pt>
    <dgm:pt modelId="{AA6EFFF1-E913-4961-BAF0-95DFF7EE8525}" type="parTrans" cxnId="{B8EA5C6B-537C-4F3D-BA56-22F0CD39EBD2}">
      <dgm:prSet/>
      <dgm:spPr/>
      <dgm:t>
        <a:bodyPr/>
        <a:lstStyle/>
        <a:p>
          <a:endParaRPr lang="cs-CZ"/>
        </a:p>
      </dgm:t>
    </dgm:pt>
    <dgm:pt modelId="{5C09EB44-00DF-45F0-8ED7-6AADE6343C0E}" type="sibTrans" cxnId="{B8EA5C6B-537C-4F3D-BA56-22F0CD39EBD2}">
      <dgm:prSet/>
      <dgm:spPr/>
      <dgm:t>
        <a:bodyPr/>
        <a:lstStyle/>
        <a:p>
          <a:endParaRPr lang="cs-CZ"/>
        </a:p>
      </dgm:t>
    </dgm:pt>
    <dgm:pt modelId="{EDAC6708-78DE-4C2B-A2C3-AD1C4BC095ED}">
      <dgm:prSet phldrT="[Text]" custT="1"/>
      <dgm:spPr/>
      <dgm:t>
        <a:bodyPr/>
        <a:lstStyle/>
        <a:p>
          <a:r>
            <a:rPr lang="cs-CZ" sz="1300" b="1" dirty="0"/>
            <a:t>První vlna poptávání bytů </a:t>
          </a:r>
          <a:r>
            <a:rPr lang="cs-CZ" sz="1300" dirty="0"/>
            <a:t>17.6. - 1.7.2021.</a:t>
          </a:r>
        </a:p>
        <a:p>
          <a:endParaRPr lang="cs-CZ" sz="1300" dirty="0"/>
        </a:p>
        <a:p>
          <a:r>
            <a:rPr lang="cs-CZ" sz="1300" dirty="0"/>
            <a:t>18 prohlídek celkem 20 bytů</a:t>
          </a:r>
        </a:p>
        <a:p>
          <a:endParaRPr lang="cs-CZ" sz="1300" dirty="0"/>
        </a:p>
        <a:p>
          <a:r>
            <a:rPr lang="cs-CZ" sz="1300" dirty="0">
              <a:latin typeface="Segoe UI Emoji" panose="020B0502040204020203" pitchFamily="34" charset="0"/>
              <a:ea typeface="Segoe UI Emoji" panose="020B0502040204020203" pitchFamily="34" charset="0"/>
            </a:rPr>
            <a:t>✓ </a:t>
          </a:r>
          <a:r>
            <a:rPr lang="cs-CZ" sz="1300" dirty="0"/>
            <a:t>15 vybraných bytů</a:t>
          </a:r>
        </a:p>
        <a:p>
          <a:r>
            <a:rPr lang="cs-CZ" sz="1300" dirty="0">
              <a:latin typeface="Segoe UI Emoji" panose="020B0502040204020203" pitchFamily="34" charset="0"/>
              <a:ea typeface="Segoe UI Emoji" panose="020B0502040204020203" pitchFamily="34" charset="0"/>
            </a:rPr>
            <a:t>✓ </a:t>
          </a:r>
          <a:r>
            <a:rPr lang="cs-CZ" sz="1300" dirty="0"/>
            <a:t>18 přijatých klientů  </a:t>
          </a:r>
        </a:p>
      </dgm:t>
    </dgm:pt>
    <dgm:pt modelId="{9AD49FA3-B8A2-4FB9-9242-6AFE9DAC2839}" type="parTrans" cxnId="{FD125913-0114-4F8A-8B4D-160CA1C0116A}">
      <dgm:prSet/>
      <dgm:spPr/>
      <dgm:t>
        <a:bodyPr/>
        <a:lstStyle/>
        <a:p>
          <a:endParaRPr lang="cs-CZ"/>
        </a:p>
      </dgm:t>
    </dgm:pt>
    <dgm:pt modelId="{FB751988-C5D2-4F61-94F2-16CB52335CC4}" type="sibTrans" cxnId="{FD125913-0114-4F8A-8B4D-160CA1C0116A}">
      <dgm:prSet/>
      <dgm:spPr/>
      <dgm:t>
        <a:bodyPr/>
        <a:lstStyle/>
        <a:p>
          <a:endParaRPr lang="cs-CZ"/>
        </a:p>
      </dgm:t>
    </dgm:pt>
    <dgm:pt modelId="{D6ED4BBD-2B0A-4AE2-A036-B1B90CF4848E}">
      <dgm:prSet phldrT="[Text]" custT="1"/>
      <dgm:spPr/>
      <dgm:t>
        <a:bodyPr/>
        <a:lstStyle/>
        <a:p>
          <a:r>
            <a:rPr lang="cs-CZ" sz="1200" b="1" dirty="0"/>
            <a:t>Uzavírání smluv 21.7.2021</a:t>
          </a:r>
        </a:p>
      </dgm:t>
    </dgm:pt>
    <dgm:pt modelId="{DE253F9E-5381-4FD8-A473-15ABBF53403B}" type="parTrans" cxnId="{DFE2685C-D0B5-466C-9574-784B2B7A239F}">
      <dgm:prSet/>
      <dgm:spPr/>
      <dgm:t>
        <a:bodyPr/>
        <a:lstStyle/>
        <a:p>
          <a:endParaRPr lang="cs-CZ"/>
        </a:p>
      </dgm:t>
    </dgm:pt>
    <dgm:pt modelId="{0CED3BEA-81FD-4F67-A46E-B38F7CD530E2}" type="sibTrans" cxnId="{DFE2685C-D0B5-466C-9574-784B2B7A239F}">
      <dgm:prSet/>
      <dgm:spPr/>
      <dgm:t>
        <a:bodyPr/>
        <a:lstStyle/>
        <a:p>
          <a:endParaRPr lang="cs-CZ"/>
        </a:p>
      </dgm:t>
    </dgm:pt>
    <dgm:pt modelId="{97590E9D-0038-421E-856F-D8C4984EB522}">
      <dgm:prSet phldrT="[Text]" custT="1"/>
      <dgm:spPr/>
      <dgm:t>
        <a:bodyPr/>
        <a:lstStyle/>
        <a:p>
          <a:endParaRPr lang="cs-CZ" sz="1000" dirty="0"/>
        </a:p>
        <a:p>
          <a:r>
            <a:rPr lang="cs-CZ" sz="1300" b="1" dirty="0"/>
            <a:t>První byty </a:t>
          </a:r>
          <a:r>
            <a:rPr lang="cs-CZ" sz="1300" dirty="0"/>
            <a:t>k dispozici na konci července.</a:t>
          </a:r>
        </a:p>
      </dgm:t>
    </dgm:pt>
    <dgm:pt modelId="{E6B5A570-62E5-4F61-A026-8E6379228752}" type="parTrans" cxnId="{D8CF2A35-3E87-4056-ADF4-76E476034C84}">
      <dgm:prSet/>
      <dgm:spPr/>
      <dgm:t>
        <a:bodyPr/>
        <a:lstStyle/>
        <a:p>
          <a:endParaRPr lang="cs-CZ"/>
        </a:p>
      </dgm:t>
    </dgm:pt>
    <dgm:pt modelId="{19E685B8-9A76-4BF1-89B6-F702ABA2C4FC}" type="sibTrans" cxnId="{D8CF2A35-3E87-4056-ADF4-76E476034C84}">
      <dgm:prSet/>
      <dgm:spPr/>
      <dgm:t>
        <a:bodyPr/>
        <a:lstStyle/>
        <a:p>
          <a:endParaRPr lang="cs-CZ"/>
        </a:p>
      </dgm:t>
    </dgm:pt>
    <dgm:pt modelId="{BE9C0785-E34B-4C05-99C4-718DA8A1B0CD}">
      <dgm:prSet phldrT="[Text]"/>
      <dgm:spPr/>
      <dgm:t>
        <a:bodyPr/>
        <a:lstStyle/>
        <a:p>
          <a:endParaRPr lang="cs-CZ" sz="900"/>
        </a:p>
      </dgm:t>
    </dgm:pt>
    <dgm:pt modelId="{DD07DEEE-9752-45CC-A292-59AFEE7734BA}" type="parTrans" cxnId="{BB684067-6AF5-4857-9A3B-C1B19D09F5D1}">
      <dgm:prSet/>
      <dgm:spPr/>
      <dgm:t>
        <a:bodyPr/>
        <a:lstStyle/>
        <a:p>
          <a:endParaRPr lang="cs-CZ"/>
        </a:p>
      </dgm:t>
    </dgm:pt>
    <dgm:pt modelId="{F18C8FFE-0174-4EA1-A76E-1EAF1FF9EAC7}" type="sibTrans" cxnId="{BB684067-6AF5-4857-9A3B-C1B19D09F5D1}">
      <dgm:prSet/>
      <dgm:spPr/>
      <dgm:t>
        <a:bodyPr/>
        <a:lstStyle/>
        <a:p>
          <a:endParaRPr lang="cs-CZ"/>
        </a:p>
      </dgm:t>
    </dgm:pt>
    <dgm:pt modelId="{7AD3B97E-A67C-47BD-AD43-F06A36BC5CDC}">
      <dgm:prSet phldrT="[Text]" custT="1"/>
      <dgm:spPr/>
      <dgm:t>
        <a:bodyPr/>
        <a:lstStyle/>
        <a:p>
          <a:endParaRPr lang="cs-CZ" sz="1300" dirty="0"/>
        </a:p>
        <a:p>
          <a:r>
            <a:rPr lang="cs-CZ" sz="1300" b="1" dirty="0"/>
            <a:t>První nájemci </a:t>
          </a:r>
          <a:r>
            <a:rPr lang="cs-CZ" sz="1300" dirty="0"/>
            <a:t>zabydleni 16.8.2021.</a:t>
          </a:r>
        </a:p>
        <a:p>
          <a:endParaRPr lang="cs-CZ" sz="1000" dirty="0"/>
        </a:p>
      </dgm:t>
    </dgm:pt>
    <dgm:pt modelId="{F931A929-49EF-4890-BDBB-CDA3F641815D}" type="parTrans" cxnId="{0042563E-E04D-4603-B183-749C6055812E}">
      <dgm:prSet/>
      <dgm:spPr/>
      <dgm:t>
        <a:bodyPr/>
        <a:lstStyle/>
        <a:p>
          <a:endParaRPr lang="cs-CZ"/>
        </a:p>
      </dgm:t>
    </dgm:pt>
    <dgm:pt modelId="{6AE7B2ED-3D96-4B17-AF6C-17A1A0E7C1FD}" type="sibTrans" cxnId="{0042563E-E04D-4603-B183-749C6055812E}">
      <dgm:prSet/>
      <dgm:spPr/>
      <dgm:t>
        <a:bodyPr/>
        <a:lstStyle/>
        <a:p>
          <a:endParaRPr lang="cs-CZ"/>
        </a:p>
      </dgm:t>
    </dgm:pt>
    <dgm:pt modelId="{47302C29-E3F0-471E-9A50-78E171890D76}" type="pres">
      <dgm:prSet presAssocID="{502D918D-6A59-4E09-B5D3-5B14E54EA585}" presName="Name0" presStyleCnt="0">
        <dgm:presLayoutVars>
          <dgm:chMax val="5"/>
          <dgm:chPref val="5"/>
          <dgm:dir/>
          <dgm:animLvl val="lvl"/>
        </dgm:presLayoutVars>
      </dgm:prSet>
      <dgm:spPr/>
    </dgm:pt>
    <dgm:pt modelId="{F05E1BFD-A720-44B6-B894-351F854B3AE2}" type="pres">
      <dgm:prSet presAssocID="{5BDE5F73-A51F-4B52-84E9-CB10BCCB83D4}" presName="parentText1" presStyleLbl="node1" presStyleIdx="0" presStyleCnt="4" custLinFactNeighborX="0" custLinFactNeighborY="16298">
        <dgm:presLayoutVars>
          <dgm:chMax/>
          <dgm:chPref val="3"/>
          <dgm:bulletEnabled val="1"/>
        </dgm:presLayoutVars>
      </dgm:prSet>
      <dgm:spPr/>
    </dgm:pt>
    <dgm:pt modelId="{187139E3-380C-414C-8297-10FCCDEA3115}" type="pres">
      <dgm:prSet presAssocID="{5BDE5F73-A51F-4B52-84E9-CB10BCCB83D4}" presName="childText1" presStyleLbl="solidAlignAcc1" presStyleIdx="0" presStyleCnt="4">
        <dgm:presLayoutVars>
          <dgm:chMax val="0"/>
          <dgm:chPref val="0"/>
          <dgm:bulletEnabled val="1"/>
        </dgm:presLayoutVars>
      </dgm:prSet>
      <dgm:spPr/>
    </dgm:pt>
    <dgm:pt modelId="{968E02CB-83C7-40CA-ADA5-F122D3A463EA}" type="pres">
      <dgm:prSet presAssocID="{7AEBB889-2097-4DBE-BCB9-159100B04ABB}" presName="parentText2" presStyleLbl="node1" presStyleIdx="1" presStyleCnt="4">
        <dgm:presLayoutVars>
          <dgm:chMax/>
          <dgm:chPref val="3"/>
          <dgm:bulletEnabled val="1"/>
        </dgm:presLayoutVars>
      </dgm:prSet>
      <dgm:spPr/>
    </dgm:pt>
    <dgm:pt modelId="{62BDEB1A-AB03-4854-BB8B-2AE133C76914}" type="pres">
      <dgm:prSet presAssocID="{7AEBB889-2097-4DBE-BCB9-159100B04ABB}" presName="childText2" presStyleLbl="solidAlignAcc1" presStyleIdx="1" presStyleCnt="4">
        <dgm:presLayoutVars>
          <dgm:chMax val="0"/>
          <dgm:chPref val="0"/>
          <dgm:bulletEnabled val="1"/>
        </dgm:presLayoutVars>
      </dgm:prSet>
      <dgm:spPr/>
    </dgm:pt>
    <dgm:pt modelId="{67DE9A56-22DB-405E-92D9-4B6B8904EF34}" type="pres">
      <dgm:prSet presAssocID="{76333333-4D3A-44EF-86BD-853D1A032EF8}" presName="parentText3" presStyleLbl="node1" presStyleIdx="2" presStyleCnt="4">
        <dgm:presLayoutVars>
          <dgm:chMax/>
          <dgm:chPref val="3"/>
          <dgm:bulletEnabled val="1"/>
        </dgm:presLayoutVars>
      </dgm:prSet>
      <dgm:spPr/>
    </dgm:pt>
    <dgm:pt modelId="{083D7B9F-D9C9-4B45-9644-766D7749DB04}" type="pres">
      <dgm:prSet presAssocID="{76333333-4D3A-44EF-86BD-853D1A032EF8}" presName="childText3" presStyleLbl="solidAlignAcc1" presStyleIdx="2" presStyleCnt="4">
        <dgm:presLayoutVars>
          <dgm:chMax val="0"/>
          <dgm:chPref val="0"/>
          <dgm:bulletEnabled val="1"/>
        </dgm:presLayoutVars>
      </dgm:prSet>
      <dgm:spPr/>
    </dgm:pt>
    <dgm:pt modelId="{39D12D9A-D47E-4952-B6B7-616FD0872225}" type="pres">
      <dgm:prSet presAssocID="{D6ED4BBD-2B0A-4AE2-A036-B1B90CF4848E}" presName="parentText4" presStyleLbl="node1" presStyleIdx="3" presStyleCnt="4">
        <dgm:presLayoutVars>
          <dgm:chMax/>
          <dgm:chPref val="3"/>
          <dgm:bulletEnabled val="1"/>
        </dgm:presLayoutVars>
      </dgm:prSet>
      <dgm:spPr/>
    </dgm:pt>
    <dgm:pt modelId="{3171C5C7-5126-48F4-950D-3E13B6D01F58}" type="pres">
      <dgm:prSet presAssocID="{D6ED4BBD-2B0A-4AE2-A036-B1B90CF4848E}" presName="childText4" presStyleLbl="solidAlignAcc1" presStyleIdx="3" presStyleCnt="4">
        <dgm:presLayoutVars>
          <dgm:chMax val="0"/>
          <dgm:chPref val="0"/>
          <dgm:bulletEnabled val="1"/>
        </dgm:presLayoutVars>
      </dgm:prSet>
      <dgm:spPr/>
    </dgm:pt>
  </dgm:ptLst>
  <dgm:cxnLst>
    <dgm:cxn modelId="{E4718511-68EF-418E-8709-664948CC18AF}" type="presOf" srcId="{97590E9D-0038-421E-856F-D8C4984EB522}" destId="{3171C5C7-5126-48F4-950D-3E13B6D01F58}" srcOrd="0" destOrd="0" presId="urn:microsoft.com/office/officeart/2009/3/layout/IncreasingArrowsProcess"/>
    <dgm:cxn modelId="{FD125913-0114-4F8A-8B4D-160CA1C0116A}" srcId="{76333333-4D3A-44EF-86BD-853D1A032EF8}" destId="{EDAC6708-78DE-4C2B-A2C3-AD1C4BC095ED}" srcOrd="0" destOrd="0" parTransId="{9AD49FA3-B8A2-4FB9-9242-6AFE9DAC2839}" sibTransId="{FB751988-C5D2-4F61-94F2-16CB52335CC4}"/>
    <dgm:cxn modelId="{99D39A1C-F8E0-43D6-B9CB-0E5969F1E53B}" type="presOf" srcId="{76333333-4D3A-44EF-86BD-853D1A032EF8}" destId="{67DE9A56-22DB-405E-92D9-4B6B8904EF34}" srcOrd="0" destOrd="0" presId="urn:microsoft.com/office/officeart/2009/3/layout/IncreasingArrowsProcess"/>
    <dgm:cxn modelId="{2B9F571E-38BF-4BEB-ACB4-5B59753F0FD6}" srcId="{502D918D-6A59-4E09-B5D3-5B14E54EA585}" destId="{5BDE5F73-A51F-4B52-84E9-CB10BCCB83D4}" srcOrd="0" destOrd="0" parTransId="{E7E2EC49-A911-420B-B100-7881CF0EE733}" sibTransId="{EFD79747-9186-4924-A4E8-F7593EFB68C8}"/>
    <dgm:cxn modelId="{D8CF2A35-3E87-4056-ADF4-76E476034C84}" srcId="{D6ED4BBD-2B0A-4AE2-A036-B1B90CF4848E}" destId="{97590E9D-0038-421E-856F-D8C4984EB522}" srcOrd="0" destOrd="0" parTransId="{E6B5A570-62E5-4F61-A026-8E6379228752}" sibTransId="{19E685B8-9A76-4BF1-89B6-F702ABA2C4FC}"/>
    <dgm:cxn modelId="{0042563E-E04D-4603-B183-749C6055812E}" srcId="{D6ED4BBD-2B0A-4AE2-A036-B1B90CF4848E}" destId="{7AD3B97E-A67C-47BD-AD43-F06A36BC5CDC}" srcOrd="1" destOrd="0" parTransId="{F931A929-49EF-4890-BDBB-CDA3F641815D}" sibTransId="{6AE7B2ED-3D96-4B17-AF6C-17A1A0E7C1FD}"/>
    <dgm:cxn modelId="{DFE2685C-D0B5-466C-9574-784B2B7A239F}" srcId="{502D918D-6A59-4E09-B5D3-5B14E54EA585}" destId="{D6ED4BBD-2B0A-4AE2-A036-B1B90CF4848E}" srcOrd="3" destOrd="0" parTransId="{DE253F9E-5381-4FD8-A473-15ABBF53403B}" sibTransId="{0CED3BEA-81FD-4F67-A46E-B38F7CD530E2}"/>
    <dgm:cxn modelId="{B74C845C-C028-4F81-9863-7CFDAC480E6E}" type="presOf" srcId="{EDAC6708-78DE-4C2B-A2C3-AD1C4BC095ED}" destId="{083D7B9F-D9C9-4B45-9644-766D7749DB04}" srcOrd="0" destOrd="0" presId="urn:microsoft.com/office/officeart/2009/3/layout/IncreasingArrowsProcess"/>
    <dgm:cxn modelId="{9DD3E945-B5EE-4199-9CFE-FCA4CA8F5941}" type="presOf" srcId="{D6ED4BBD-2B0A-4AE2-A036-B1B90CF4848E}" destId="{39D12D9A-D47E-4952-B6B7-616FD0872225}" srcOrd="0" destOrd="0" presId="urn:microsoft.com/office/officeart/2009/3/layout/IncreasingArrowsProcess"/>
    <dgm:cxn modelId="{BB684067-6AF5-4857-9A3B-C1B19D09F5D1}" srcId="{D6ED4BBD-2B0A-4AE2-A036-B1B90CF4848E}" destId="{BE9C0785-E34B-4C05-99C4-718DA8A1B0CD}" srcOrd="2" destOrd="0" parTransId="{DD07DEEE-9752-45CC-A292-59AFEE7734BA}" sibTransId="{F18C8FFE-0174-4EA1-A76E-1EAF1FF9EAC7}"/>
    <dgm:cxn modelId="{B8EA5C6B-537C-4F3D-BA56-22F0CD39EBD2}" srcId="{502D918D-6A59-4E09-B5D3-5B14E54EA585}" destId="{76333333-4D3A-44EF-86BD-853D1A032EF8}" srcOrd="2" destOrd="0" parTransId="{AA6EFFF1-E913-4961-BAF0-95DFF7EE8525}" sibTransId="{5C09EB44-00DF-45F0-8ED7-6AADE6343C0E}"/>
    <dgm:cxn modelId="{7E93D06F-C6A5-42CC-9BC9-D5DA5887EF57}" type="presOf" srcId="{502D918D-6A59-4E09-B5D3-5B14E54EA585}" destId="{47302C29-E3F0-471E-9A50-78E171890D76}" srcOrd="0" destOrd="0" presId="urn:microsoft.com/office/officeart/2009/3/layout/IncreasingArrowsProcess"/>
    <dgm:cxn modelId="{1D662472-B308-403A-98FB-C1D4DB5EDCE1}" type="presOf" srcId="{82FCB279-2BFA-425A-920D-44B07C7CC688}" destId="{187139E3-380C-414C-8297-10FCCDEA3115}" srcOrd="0" destOrd="0" presId="urn:microsoft.com/office/officeart/2009/3/layout/IncreasingArrowsProcess"/>
    <dgm:cxn modelId="{8335A293-65C9-4A59-81DD-180C15AD3D59}" type="presOf" srcId="{AD03A3E4-8C5A-4EEF-8488-1D8B50421294}" destId="{62BDEB1A-AB03-4854-BB8B-2AE133C76914}" srcOrd="0" destOrd="0" presId="urn:microsoft.com/office/officeart/2009/3/layout/IncreasingArrowsProcess"/>
    <dgm:cxn modelId="{7B0DAB9A-CE24-42AD-95C6-7522C169C8BE}" srcId="{502D918D-6A59-4E09-B5D3-5B14E54EA585}" destId="{7AEBB889-2097-4DBE-BCB9-159100B04ABB}" srcOrd="1" destOrd="0" parTransId="{09D3F0DB-A739-4606-B94D-8BD992B2BC11}" sibTransId="{677C068D-A39E-4C07-B42B-5D8734A1783B}"/>
    <dgm:cxn modelId="{53999DCF-44B7-4CC9-8DAA-6032FEE5CE3F}" srcId="{5BDE5F73-A51F-4B52-84E9-CB10BCCB83D4}" destId="{82FCB279-2BFA-425A-920D-44B07C7CC688}" srcOrd="0" destOrd="0" parTransId="{7BF34E80-EB0F-4D32-A615-6813B592DE4D}" sibTransId="{E7445B3D-580F-4D61-8293-1161C9A9671C}"/>
    <dgm:cxn modelId="{DD8B9FDB-EF79-48B9-96F2-29233BC6FBE7}" type="presOf" srcId="{7AD3B97E-A67C-47BD-AD43-F06A36BC5CDC}" destId="{3171C5C7-5126-48F4-950D-3E13B6D01F58}" srcOrd="0" destOrd="1" presId="urn:microsoft.com/office/officeart/2009/3/layout/IncreasingArrowsProcess"/>
    <dgm:cxn modelId="{1B2F5BE0-AE34-46F9-A6B4-F63E63C69EB1}" type="presOf" srcId="{5BDE5F73-A51F-4B52-84E9-CB10BCCB83D4}" destId="{F05E1BFD-A720-44B6-B894-351F854B3AE2}" srcOrd="0" destOrd="0" presId="urn:microsoft.com/office/officeart/2009/3/layout/IncreasingArrowsProcess"/>
    <dgm:cxn modelId="{8DE1BBE5-69BA-4E36-B843-1FCB3E1A81AD}" type="presOf" srcId="{BE9C0785-E34B-4C05-99C4-718DA8A1B0CD}" destId="{3171C5C7-5126-48F4-950D-3E13B6D01F58}" srcOrd="0" destOrd="2" presId="urn:microsoft.com/office/officeart/2009/3/layout/IncreasingArrowsProcess"/>
    <dgm:cxn modelId="{4ECE02F2-43AC-4BD0-995D-3EC2B4657616}" type="presOf" srcId="{7AEBB889-2097-4DBE-BCB9-159100B04ABB}" destId="{968E02CB-83C7-40CA-ADA5-F122D3A463EA}" srcOrd="0" destOrd="0" presId="urn:microsoft.com/office/officeart/2009/3/layout/IncreasingArrowsProcess"/>
    <dgm:cxn modelId="{13E330FD-E4E1-401E-B94F-C41B745C37C2}" srcId="{7AEBB889-2097-4DBE-BCB9-159100B04ABB}" destId="{AD03A3E4-8C5A-4EEF-8488-1D8B50421294}" srcOrd="0" destOrd="0" parTransId="{4F035866-30EA-42A2-9D13-5E5299D04CB6}" sibTransId="{9AF3C9D8-A253-4540-A797-A60210A9003A}"/>
    <dgm:cxn modelId="{72C75D1B-6AF7-4419-A64A-0F036C76626F}" type="presParOf" srcId="{47302C29-E3F0-471E-9A50-78E171890D76}" destId="{F05E1BFD-A720-44B6-B894-351F854B3AE2}" srcOrd="0" destOrd="0" presId="urn:microsoft.com/office/officeart/2009/3/layout/IncreasingArrowsProcess"/>
    <dgm:cxn modelId="{CAAC3631-104D-4536-9EB0-3DB78CDBCCD6}" type="presParOf" srcId="{47302C29-E3F0-471E-9A50-78E171890D76}" destId="{187139E3-380C-414C-8297-10FCCDEA3115}" srcOrd="1" destOrd="0" presId="urn:microsoft.com/office/officeart/2009/3/layout/IncreasingArrowsProcess"/>
    <dgm:cxn modelId="{42DB839C-DF9D-45E2-8ACD-A1901D235ED4}" type="presParOf" srcId="{47302C29-E3F0-471E-9A50-78E171890D76}" destId="{968E02CB-83C7-40CA-ADA5-F122D3A463EA}" srcOrd="2" destOrd="0" presId="urn:microsoft.com/office/officeart/2009/3/layout/IncreasingArrowsProcess"/>
    <dgm:cxn modelId="{9E2DD00A-BD2D-400B-BACB-92FA27CDDB0D}" type="presParOf" srcId="{47302C29-E3F0-471E-9A50-78E171890D76}" destId="{62BDEB1A-AB03-4854-BB8B-2AE133C76914}" srcOrd="3" destOrd="0" presId="urn:microsoft.com/office/officeart/2009/3/layout/IncreasingArrowsProcess"/>
    <dgm:cxn modelId="{51E4B11F-CAC6-4CCE-AF34-9C6B58762276}" type="presParOf" srcId="{47302C29-E3F0-471E-9A50-78E171890D76}" destId="{67DE9A56-22DB-405E-92D9-4B6B8904EF34}" srcOrd="4" destOrd="0" presId="urn:microsoft.com/office/officeart/2009/3/layout/IncreasingArrowsProcess"/>
    <dgm:cxn modelId="{4ABE10DA-587F-4D33-AC77-C4C8B7ADBBC8}" type="presParOf" srcId="{47302C29-E3F0-471E-9A50-78E171890D76}" destId="{083D7B9F-D9C9-4B45-9644-766D7749DB04}" srcOrd="5" destOrd="0" presId="urn:microsoft.com/office/officeart/2009/3/layout/IncreasingArrowsProcess"/>
    <dgm:cxn modelId="{F1734C70-43BD-4D69-A89E-524F3E303247}" type="presParOf" srcId="{47302C29-E3F0-471E-9A50-78E171890D76}" destId="{39D12D9A-D47E-4952-B6B7-616FD0872225}" srcOrd="6" destOrd="0" presId="urn:microsoft.com/office/officeart/2009/3/layout/IncreasingArrowsProcess"/>
    <dgm:cxn modelId="{DE95F4B7-A14B-4036-92AD-503186BE7F5A}" type="presParOf" srcId="{47302C29-E3F0-471E-9A50-78E171890D76}" destId="{3171C5C7-5126-48F4-950D-3E13B6D01F58}"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2DA688-BC33-458F-BAEB-432969905D3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cs-CZ"/>
        </a:p>
      </dgm:t>
    </dgm:pt>
    <dgm:pt modelId="{1B6A5B3C-EC69-4F18-A7A2-C3E7C2573980}">
      <dgm:prSet phldrT="[Text]" custT="1"/>
      <dgm:spPr/>
      <dgm:t>
        <a:bodyPr/>
        <a:lstStyle/>
        <a:p>
          <a:r>
            <a:rPr lang="cs-CZ" sz="1200" dirty="0"/>
            <a:t>Poptávání bytů</a:t>
          </a:r>
        </a:p>
      </dgm:t>
    </dgm:pt>
    <dgm:pt modelId="{F412A44E-8965-4FE1-8E2D-7232DC79B810}" type="parTrans" cxnId="{75CBE029-1A5D-42AC-9E70-2B62A03454F4}">
      <dgm:prSet/>
      <dgm:spPr/>
      <dgm:t>
        <a:bodyPr/>
        <a:lstStyle/>
        <a:p>
          <a:endParaRPr lang="cs-CZ"/>
        </a:p>
      </dgm:t>
    </dgm:pt>
    <dgm:pt modelId="{F361A9E5-81CB-495C-A674-5F9DAD584E85}" type="sibTrans" cxnId="{75CBE029-1A5D-42AC-9E70-2B62A03454F4}">
      <dgm:prSet/>
      <dgm:spPr/>
      <dgm:t>
        <a:bodyPr/>
        <a:lstStyle/>
        <a:p>
          <a:endParaRPr lang="cs-CZ"/>
        </a:p>
      </dgm:t>
    </dgm:pt>
    <dgm:pt modelId="{F5CBF099-53BE-44AC-B94F-818BEDA8E7D1}">
      <dgm:prSet phldrT="[Text]"/>
      <dgm:spPr/>
      <dgm:t>
        <a:bodyPr/>
        <a:lstStyle/>
        <a:p>
          <a:r>
            <a:rPr lang="cs-CZ" dirty="0"/>
            <a:t>Ve vlnách: veřejná poptávka, později průběžné hodnocení </a:t>
          </a:r>
        </a:p>
      </dgm:t>
    </dgm:pt>
    <dgm:pt modelId="{11086EE9-E389-407F-8C09-33EB6E1652F9}" type="parTrans" cxnId="{5BD56EC3-994D-4715-A05D-735F124328B6}">
      <dgm:prSet/>
      <dgm:spPr/>
      <dgm:t>
        <a:bodyPr/>
        <a:lstStyle/>
        <a:p>
          <a:endParaRPr lang="cs-CZ"/>
        </a:p>
      </dgm:t>
    </dgm:pt>
    <dgm:pt modelId="{2A7806FF-8177-43AF-943E-044315CF90C3}" type="sibTrans" cxnId="{5BD56EC3-994D-4715-A05D-735F124328B6}">
      <dgm:prSet/>
      <dgm:spPr/>
      <dgm:t>
        <a:bodyPr/>
        <a:lstStyle/>
        <a:p>
          <a:endParaRPr lang="cs-CZ"/>
        </a:p>
      </dgm:t>
    </dgm:pt>
    <dgm:pt modelId="{5AEE9665-1F75-4267-A592-2D694FB37669}">
      <dgm:prSet phldrT="[Text]"/>
      <dgm:spPr/>
      <dgm:t>
        <a:bodyPr/>
        <a:lstStyle/>
        <a:p>
          <a:r>
            <a:rPr lang="cs-CZ" dirty="0"/>
            <a:t>Doprovázeny medializací</a:t>
          </a:r>
        </a:p>
      </dgm:t>
    </dgm:pt>
    <dgm:pt modelId="{BCB6C1DB-7230-4F8A-856D-30C74E42CCB0}" type="parTrans" cxnId="{6B4BB5A5-142B-4FAA-A0DB-7CA6D719D77D}">
      <dgm:prSet/>
      <dgm:spPr/>
      <dgm:t>
        <a:bodyPr/>
        <a:lstStyle/>
        <a:p>
          <a:endParaRPr lang="cs-CZ"/>
        </a:p>
      </dgm:t>
    </dgm:pt>
    <dgm:pt modelId="{FDDC1128-2EA5-45C9-88BE-22A0E29EF19F}" type="sibTrans" cxnId="{6B4BB5A5-142B-4FAA-A0DB-7CA6D719D77D}">
      <dgm:prSet/>
      <dgm:spPr/>
      <dgm:t>
        <a:bodyPr/>
        <a:lstStyle/>
        <a:p>
          <a:endParaRPr lang="cs-CZ"/>
        </a:p>
      </dgm:t>
    </dgm:pt>
    <dgm:pt modelId="{11A26532-5C3D-4841-9AE3-C0FFF17333D7}">
      <dgm:prSet phldrT="[Text]" custT="1"/>
      <dgm:spPr/>
      <dgm:t>
        <a:bodyPr/>
        <a:lstStyle/>
        <a:p>
          <a:r>
            <a:rPr lang="cs-CZ" sz="1200" dirty="0"/>
            <a:t>Výběr bytů</a:t>
          </a:r>
        </a:p>
      </dgm:t>
    </dgm:pt>
    <dgm:pt modelId="{663B4DDF-9DA7-4870-A5CD-2A8C903975AD}" type="parTrans" cxnId="{C6061E60-2C26-4224-A73A-1E94F1F5AC51}">
      <dgm:prSet/>
      <dgm:spPr/>
      <dgm:t>
        <a:bodyPr/>
        <a:lstStyle/>
        <a:p>
          <a:endParaRPr lang="cs-CZ"/>
        </a:p>
      </dgm:t>
    </dgm:pt>
    <dgm:pt modelId="{FC5EA5D2-1F9F-445E-BF7B-B0C2A9CC86E5}" type="sibTrans" cxnId="{C6061E60-2C26-4224-A73A-1E94F1F5AC51}">
      <dgm:prSet/>
      <dgm:spPr/>
      <dgm:t>
        <a:bodyPr/>
        <a:lstStyle/>
        <a:p>
          <a:endParaRPr lang="cs-CZ"/>
        </a:p>
      </dgm:t>
    </dgm:pt>
    <dgm:pt modelId="{6A5B16CB-0899-422B-AA3A-6EB583289DC9}">
      <dgm:prSet phldrT="[Text]"/>
      <dgm:spPr/>
      <dgm:t>
        <a:bodyPr/>
        <a:lstStyle/>
        <a:p>
          <a:r>
            <a:rPr lang="cs-CZ" dirty="0"/>
            <a:t>Hodnotící kritéria: standard a kvalita bytu, lokalita …</a:t>
          </a:r>
        </a:p>
      </dgm:t>
    </dgm:pt>
    <dgm:pt modelId="{98214118-77E7-4565-BDF6-8335A79DFC88}" type="parTrans" cxnId="{140781CF-104C-4262-9A82-F442FC1F046C}">
      <dgm:prSet/>
      <dgm:spPr/>
      <dgm:t>
        <a:bodyPr/>
        <a:lstStyle/>
        <a:p>
          <a:endParaRPr lang="cs-CZ"/>
        </a:p>
      </dgm:t>
    </dgm:pt>
    <dgm:pt modelId="{47BE6E2E-23B4-4D1E-93FC-8ECC3554FB55}" type="sibTrans" cxnId="{140781CF-104C-4262-9A82-F442FC1F046C}">
      <dgm:prSet/>
      <dgm:spPr/>
      <dgm:t>
        <a:bodyPr/>
        <a:lstStyle/>
        <a:p>
          <a:endParaRPr lang="cs-CZ"/>
        </a:p>
      </dgm:t>
    </dgm:pt>
    <dgm:pt modelId="{DB158E0D-0699-430D-A2E1-F78FD5BFD431}">
      <dgm:prSet phldrT="[Text]"/>
      <dgm:spPr/>
      <dgm:t>
        <a:bodyPr/>
        <a:lstStyle/>
        <a:p>
          <a:r>
            <a:rPr lang="cs-CZ" dirty="0"/>
            <a:t>Výběrová komise</a:t>
          </a:r>
        </a:p>
      </dgm:t>
    </dgm:pt>
    <dgm:pt modelId="{31D5027F-3A79-4822-8A5F-4970CE975BA8}" type="parTrans" cxnId="{03303FFE-2D9A-4843-B744-0124BF310E5A}">
      <dgm:prSet/>
      <dgm:spPr/>
      <dgm:t>
        <a:bodyPr/>
        <a:lstStyle/>
        <a:p>
          <a:endParaRPr lang="cs-CZ"/>
        </a:p>
      </dgm:t>
    </dgm:pt>
    <dgm:pt modelId="{0BC7136A-A4A7-4374-97B4-1111A3E9E12D}" type="sibTrans" cxnId="{03303FFE-2D9A-4843-B744-0124BF310E5A}">
      <dgm:prSet/>
      <dgm:spPr/>
      <dgm:t>
        <a:bodyPr/>
        <a:lstStyle/>
        <a:p>
          <a:endParaRPr lang="cs-CZ"/>
        </a:p>
      </dgm:t>
    </dgm:pt>
    <dgm:pt modelId="{6379FCF5-792D-4BA9-8D57-5BD9F4BAEC58}">
      <dgm:prSet phldrT="[Text]" custT="1"/>
      <dgm:spPr/>
      <dgm:t>
        <a:bodyPr/>
        <a:lstStyle/>
        <a:p>
          <a:r>
            <a:rPr lang="cs-CZ" sz="1200" dirty="0" err="1"/>
            <a:t>Zasmluvnění</a:t>
          </a:r>
          <a:r>
            <a:rPr lang="cs-CZ" sz="1200" dirty="0"/>
            <a:t> bytů</a:t>
          </a:r>
        </a:p>
      </dgm:t>
    </dgm:pt>
    <dgm:pt modelId="{370F157A-BA5B-4299-9FCA-2AE0AAEFC698}" type="parTrans" cxnId="{A6F78E81-562B-47E7-AC1A-68CF7BE3B9E3}">
      <dgm:prSet/>
      <dgm:spPr/>
      <dgm:t>
        <a:bodyPr/>
        <a:lstStyle/>
        <a:p>
          <a:endParaRPr lang="cs-CZ"/>
        </a:p>
      </dgm:t>
    </dgm:pt>
    <dgm:pt modelId="{D8A8667B-1369-4723-8C4D-6955948D3F42}" type="sibTrans" cxnId="{A6F78E81-562B-47E7-AC1A-68CF7BE3B9E3}">
      <dgm:prSet/>
      <dgm:spPr/>
      <dgm:t>
        <a:bodyPr/>
        <a:lstStyle/>
        <a:p>
          <a:endParaRPr lang="cs-CZ"/>
        </a:p>
      </dgm:t>
    </dgm:pt>
    <dgm:pt modelId="{A9E1D26C-E857-4209-AF48-132810695391}">
      <dgm:prSet phldrT="[Text]"/>
      <dgm:spPr/>
      <dgm:t>
        <a:bodyPr/>
        <a:lstStyle/>
        <a:p>
          <a:r>
            <a:rPr lang="cs-CZ" dirty="0"/>
            <a:t>Příprava a podpis smlouvy</a:t>
          </a:r>
        </a:p>
      </dgm:t>
    </dgm:pt>
    <dgm:pt modelId="{3F74CD76-C0EB-46FF-A1C6-1350BDC8CD57}" type="parTrans" cxnId="{AA404B5D-2963-433B-A0F7-0000370E6E3A}">
      <dgm:prSet/>
      <dgm:spPr/>
      <dgm:t>
        <a:bodyPr/>
        <a:lstStyle/>
        <a:p>
          <a:endParaRPr lang="cs-CZ"/>
        </a:p>
      </dgm:t>
    </dgm:pt>
    <dgm:pt modelId="{BDD6C3A0-2E55-452D-839E-4D9823C0BBFD}" type="sibTrans" cxnId="{AA404B5D-2963-433B-A0F7-0000370E6E3A}">
      <dgm:prSet/>
      <dgm:spPr/>
      <dgm:t>
        <a:bodyPr/>
        <a:lstStyle/>
        <a:p>
          <a:endParaRPr lang="cs-CZ"/>
        </a:p>
      </dgm:t>
    </dgm:pt>
    <dgm:pt modelId="{DA98624A-3BFF-4E2F-AD39-36D93E62403A}">
      <dgm:prSet phldrT="[Text]"/>
      <dgm:spPr/>
      <dgm:t>
        <a:bodyPr/>
        <a:lstStyle/>
        <a:p>
          <a:r>
            <a:rPr lang="cs-CZ" dirty="0"/>
            <a:t>Předání bytu a přepis energií na MNA</a:t>
          </a:r>
        </a:p>
      </dgm:t>
    </dgm:pt>
    <dgm:pt modelId="{0FEE3BCC-4E06-4FFA-84F0-384DA480DACA}" type="parTrans" cxnId="{86A4D074-A7D4-4838-9BB5-0BE6504749BA}">
      <dgm:prSet/>
      <dgm:spPr/>
      <dgm:t>
        <a:bodyPr/>
        <a:lstStyle/>
        <a:p>
          <a:endParaRPr lang="cs-CZ"/>
        </a:p>
      </dgm:t>
    </dgm:pt>
    <dgm:pt modelId="{50CC6EC0-362B-4D5A-8218-F6B22B0FE547}" type="sibTrans" cxnId="{86A4D074-A7D4-4838-9BB5-0BE6504749BA}">
      <dgm:prSet/>
      <dgm:spPr/>
      <dgm:t>
        <a:bodyPr/>
        <a:lstStyle/>
        <a:p>
          <a:endParaRPr lang="cs-CZ"/>
        </a:p>
      </dgm:t>
    </dgm:pt>
    <dgm:pt modelId="{BF3288C0-9941-4781-ADDB-E73469733338}" type="pres">
      <dgm:prSet presAssocID="{6B2DA688-BC33-458F-BAEB-432969905D3A}" presName="linearFlow" presStyleCnt="0">
        <dgm:presLayoutVars>
          <dgm:dir/>
          <dgm:animLvl val="lvl"/>
          <dgm:resizeHandles val="exact"/>
        </dgm:presLayoutVars>
      </dgm:prSet>
      <dgm:spPr/>
    </dgm:pt>
    <dgm:pt modelId="{886E5699-E957-42DB-87C2-F5EE075AC1A6}" type="pres">
      <dgm:prSet presAssocID="{1B6A5B3C-EC69-4F18-A7A2-C3E7C2573980}" presName="composite" presStyleCnt="0"/>
      <dgm:spPr/>
    </dgm:pt>
    <dgm:pt modelId="{1224863F-54BB-45B9-B69B-6230D66B98C2}" type="pres">
      <dgm:prSet presAssocID="{1B6A5B3C-EC69-4F18-A7A2-C3E7C2573980}" presName="parentText" presStyleLbl="alignNode1" presStyleIdx="0" presStyleCnt="3">
        <dgm:presLayoutVars>
          <dgm:chMax val="1"/>
          <dgm:bulletEnabled val="1"/>
        </dgm:presLayoutVars>
      </dgm:prSet>
      <dgm:spPr/>
    </dgm:pt>
    <dgm:pt modelId="{6EC32F0C-B370-4480-92A2-29C370397C67}" type="pres">
      <dgm:prSet presAssocID="{1B6A5B3C-EC69-4F18-A7A2-C3E7C2573980}" presName="descendantText" presStyleLbl="alignAcc1" presStyleIdx="0" presStyleCnt="3">
        <dgm:presLayoutVars>
          <dgm:bulletEnabled val="1"/>
        </dgm:presLayoutVars>
      </dgm:prSet>
      <dgm:spPr/>
    </dgm:pt>
    <dgm:pt modelId="{A79231DE-7894-4492-A567-B7DA9B60A193}" type="pres">
      <dgm:prSet presAssocID="{F361A9E5-81CB-495C-A674-5F9DAD584E85}" presName="sp" presStyleCnt="0"/>
      <dgm:spPr/>
    </dgm:pt>
    <dgm:pt modelId="{9561934E-4F82-40FD-92CE-69106925D0AB}" type="pres">
      <dgm:prSet presAssocID="{11A26532-5C3D-4841-9AE3-C0FFF17333D7}" presName="composite" presStyleCnt="0"/>
      <dgm:spPr/>
    </dgm:pt>
    <dgm:pt modelId="{857E3A8B-028B-427E-BF10-FA73BEF5F0B8}" type="pres">
      <dgm:prSet presAssocID="{11A26532-5C3D-4841-9AE3-C0FFF17333D7}" presName="parentText" presStyleLbl="alignNode1" presStyleIdx="1" presStyleCnt="3">
        <dgm:presLayoutVars>
          <dgm:chMax val="1"/>
          <dgm:bulletEnabled val="1"/>
        </dgm:presLayoutVars>
      </dgm:prSet>
      <dgm:spPr/>
    </dgm:pt>
    <dgm:pt modelId="{6BA76669-7DFB-45F0-86D8-20FBF34D2084}" type="pres">
      <dgm:prSet presAssocID="{11A26532-5C3D-4841-9AE3-C0FFF17333D7}" presName="descendantText" presStyleLbl="alignAcc1" presStyleIdx="1" presStyleCnt="3">
        <dgm:presLayoutVars>
          <dgm:bulletEnabled val="1"/>
        </dgm:presLayoutVars>
      </dgm:prSet>
      <dgm:spPr/>
    </dgm:pt>
    <dgm:pt modelId="{72457B2F-D16B-47A1-8FD4-4D79499356FD}" type="pres">
      <dgm:prSet presAssocID="{FC5EA5D2-1F9F-445E-BF7B-B0C2A9CC86E5}" presName="sp" presStyleCnt="0"/>
      <dgm:spPr/>
    </dgm:pt>
    <dgm:pt modelId="{5C284E7D-3128-4B72-A2AA-D8E2DCD1CCE1}" type="pres">
      <dgm:prSet presAssocID="{6379FCF5-792D-4BA9-8D57-5BD9F4BAEC58}" presName="composite" presStyleCnt="0"/>
      <dgm:spPr/>
    </dgm:pt>
    <dgm:pt modelId="{88B5109D-3F7A-4684-A199-C644B8AE7EB5}" type="pres">
      <dgm:prSet presAssocID="{6379FCF5-792D-4BA9-8D57-5BD9F4BAEC58}" presName="parentText" presStyleLbl="alignNode1" presStyleIdx="2" presStyleCnt="3" custScaleX="113798">
        <dgm:presLayoutVars>
          <dgm:chMax val="1"/>
          <dgm:bulletEnabled val="1"/>
        </dgm:presLayoutVars>
      </dgm:prSet>
      <dgm:spPr/>
    </dgm:pt>
    <dgm:pt modelId="{97D92DB4-7D9B-4875-8C1A-3216792AA615}" type="pres">
      <dgm:prSet presAssocID="{6379FCF5-792D-4BA9-8D57-5BD9F4BAEC58}" presName="descendantText" presStyleLbl="alignAcc1" presStyleIdx="2" presStyleCnt="3">
        <dgm:presLayoutVars>
          <dgm:bulletEnabled val="1"/>
        </dgm:presLayoutVars>
      </dgm:prSet>
      <dgm:spPr/>
    </dgm:pt>
  </dgm:ptLst>
  <dgm:cxnLst>
    <dgm:cxn modelId="{5B01770E-C7D6-4635-9555-238ED324D320}" type="presOf" srcId="{DB158E0D-0699-430D-A2E1-F78FD5BFD431}" destId="{6BA76669-7DFB-45F0-86D8-20FBF34D2084}" srcOrd="0" destOrd="1" presId="urn:microsoft.com/office/officeart/2005/8/layout/chevron2"/>
    <dgm:cxn modelId="{1831DD19-069F-411C-A49D-BD54617B5BA3}" type="presOf" srcId="{5AEE9665-1F75-4267-A592-2D694FB37669}" destId="{6EC32F0C-B370-4480-92A2-29C370397C67}" srcOrd="0" destOrd="1" presId="urn:microsoft.com/office/officeart/2005/8/layout/chevron2"/>
    <dgm:cxn modelId="{75CBE029-1A5D-42AC-9E70-2B62A03454F4}" srcId="{6B2DA688-BC33-458F-BAEB-432969905D3A}" destId="{1B6A5B3C-EC69-4F18-A7A2-C3E7C2573980}" srcOrd="0" destOrd="0" parTransId="{F412A44E-8965-4FE1-8E2D-7232DC79B810}" sibTransId="{F361A9E5-81CB-495C-A674-5F9DAD584E85}"/>
    <dgm:cxn modelId="{AA404B5D-2963-433B-A0F7-0000370E6E3A}" srcId="{6379FCF5-792D-4BA9-8D57-5BD9F4BAEC58}" destId="{A9E1D26C-E857-4209-AF48-132810695391}" srcOrd="0" destOrd="0" parTransId="{3F74CD76-C0EB-46FF-A1C6-1350BDC8CD57}" sibTransId="{BDD6C3A0-2E55-452D-839E-4D9823C0BBFD}"/>
    <dgm:cxn modelId="{C6061E60-2C26-4224-A73A-1E94F1F5AC51}" srcId="{6B2DA688-BC33-458F-BAEB-432969905D3A}" destId="{11A26532-5C3D-4841-9AE3-C0FFF17333D7}" srcOrd="1" destOrd="0" parTransId="{663B4DDF-9DA7-4870-A5CD-2A8C903975AD}" sibTransId="{FC5EA5D2-1F9F-445E-BF7B-B0C2A9CC86E5}"/>
    <dgm:cxn modelId="{816BC847-7D2A-491F-8CB9-40C87ABF0DA7}" type="presOf" srcId="{11A26532-5C3D-4841-9AE3-C0FFF17333D7}" destId="{857E3A8B-028B-427E-BF10-FA73BEF5F0B8}" srcOrd="0" destOrd="0" presId="urn:microsoft.com/office/officeart/2005/8/layout/chevron2"/>
    <dgm:cxn modelId="{86A4D074-A7D4-4838-9BB5-0BE6504749BA}" srcId="{6379FCF5-792D-4BA9-8D57-5BD9F4BAEC58}" destId="{DA98624A-3BFF-4E2F-AD39-36D93E62403A}" srcOrd="1" destOrd="0" parTransId="{0FEE3BCC-4E06-4FFA-84F0-384DA480DACA}" sibTransId="{50CC6EC0-362B-4D5A-8218-F6B22B0FE547}"/>
    <dgm:cxn modelId="{A6F78E81-562B-47E7-AC1A-68CF7BE3B9E3}" srcId="{6B2DA688-BC33-458F-BAEB-432969905D3A}" destId="{6379FCF5-792D-4BA9-8D57-5BD9F4BAEC58}" srcOrd="2" destOrd="0" parTransId="{370F157A-BA5B-4299-9FCA-2AE0AAEFC698}" sibTransId="{D8A8667B-1369-4723-8C4D-6955948D3F42}"/>
    <dgm:cxn modelId="{1AAA0698-BA3F-44A8-825E-666B7A851A27}" type="presOf" srcId="{A9E1D26C-E857-4209-AF48-132810695391}" destId="{97D92DB4-7D9B-4875-8C1A-3216792AA615}" srcOrd="0" destOrd="0" presId="urn:microsoft.com/office/officeart/2005/8/layout/chevron2"/>
    <dgm:cxn modelId="{6B4BB5A5-142B-4FAA-A0DB-7CA6D719D77D}" srcId="{1B6A5B3C-EC69-4F18-A7A2-C3E7C2573980}" destId="{5AEE9665-1F75-4267-A592-2D694FB37669}" srcOrd="1" destOrd="0" parTransId="{BCB6C1DB-7230-4F8A-856D-30C74E42CCB0}" sibTransId="{FDDC1128-2EA5-45C9-88BE-22A0E29EF19F}"/>
    <dgm:cxn modelId="{DCA0CFA7-D041-4B15-BB72-09392E32BD5C}" type="presOf" srcId="{DA98624A-3BFF-4E2F-AD39-36D93E62403A}" destId="{97D92DB4-7D9B-4875-8C1A-3216792AA615}" srcOrd="0" destOrd="1" presId="urn:microsoft.com/office/officeart/2005/8/layout/chevron2"/>
    <dgm:cxn modelId="{89F12BAC-B3CE-4C62-85C7-81EC57C8441F}" type="presOf" srcId="{F5CBF099-53BE-44AC-B94F-818BEDA8E7D1}" destId="{6EC32F0C-B370-4480-92A2-29C370397C67}" srcOrd="0" destOrd="0" presId="urn:microsoft.com/office/officeart/2005/8/layout/chevron2"/>
    <dgm:cxn modelId="{429BD9BF-D519-4E70-A0D0-0010739CC2D4}" type="presOf" srcId="{6B2DA688-BC33-458F-BAEB-432969905D3A}" destId="{BF3288C0-9941-4781-ADDB-E73469733338}" srcOrd="0" destOrd="0" presId="urn:microsoft.com/office/officeart/2005/8/layout/chevron2"/>
    <dgm:cxn modelId="{3609A1C2-A698-4F0E-9A68-906560CF9386}" type="presOf" srcId="{6379FCF5-792D-4BA9-8D57-5BD9F4BAEC58}" destId="{88B5109D-3F7A-4684-A199-C644B8AE7EB5}" srcOrd="0" destOrd="0" presId="urn:microsoft.com/office/officeart/2005/8/layout/chevron2"/>
    <dgm:cxn modelId="{5BD56EC3-994D-4715-A05D-735F124328B6}" srcId="{1B6A5B3C-EC69-4F18-A7A2-C3E7C2573980}" destId="{F5CBF099-53BE-44AC-B94F-818BEDA8E7D1}" srcOrd="0" destOrd="0" parTransId="{11086EE9-E389-407F-8C09-33EB6E1652F9}" sibTransId="{2A7806FF-8177-43AF-943E-044315CF90C3}"/>
    <dgm:cxn modelId="{DF839BC7-5D80-47DF-AFEA-1654F0D15A79}" type="presOf" srcId="{6A5B16CB-0899-422B-AA3A-6EB583289DC9}" destId="{6BA76669-7DFB-45F0-86D8-20FBF34D2084}" srcOrd="0" destOrd="0" presId="urn:microsoft.com/office/officeart/2005/8/layout/chevron2"/>
    <dgm:cxn modelId="{78E7FFC7-FD42-4DB7-A952-FF735797BCAC}" type="presOf" srcId="{1B6A5B3C-EC69-4F18-A7A2-C3E7C2573980}" destId="{1224863F-54BB-45B9-B69B-6230D66B98C2}" srcOrd="0" destOrd="0" presId="urn:microsoft.com/office/officeart/2005/8/layout/chevron2"/>
    <dgm:cxn modelId="{140781CF-104C-4262-9A82-F442FC1F046C}" srcId="{11A26532-5C3D-4841-9AE3-C0FFF17333D7}" destId="{6A5B16CB-0899-422B-AA3A-6EB583289DC9}" srcOrd="0" destOrd="0" parTransId="{98214118-77E7-4565-BDF6-8335A79DFC88}" sibTransId="{47BE6E2E-23B4-4D1E-93FC-8ECC3554FB55}"/>
    <dgm:cxn modelId="{03303FFE-2D9A-4843-B744-0124BF310E5A}" srcId="{11A26532-5C3D-4841-9AE3-C0FFF17333D7}" destId="{DB158E0D-0699-430D-A2E1-F78FD5BFD431}" srcOrd="1" destOrd="0" parTransId="{31D5027F-3A79-4822-8A5F-4970CE975BA8}" sibTransId="{0BC7136A-A4A7-4374-97B4-1111A3E9E12D}"/>
    <dgm:cxn modelId="{EAF75098-B5AF-4D82-AD2A-FA8D06D4DC87}" type="presParOf" srcId="{BF3288C0-9941-4781-ADDB-E73469733338}" destId="{886E5699-E957-42DB-87C2-F5EE075AC1A6}" srcOrd="0" destOrd="0" presId="urn:microsoft.com/office/officeart/2005/8/layout/chevron2"/>
    <dgm:cxn modelId="{1E74356B-9B9D-4FCA-AFBE-B6D1B54890E9}" type="presParOf" srcId="{886E5699-E957-42DB-87C2-F5EE075AC1A6}" destId="{1224863F-54BB-45B9-B69B-6230D66B98C2}" srcOrd="0" destOrd="0" presId="urn:microsoft.com/office/officeart/2005/8/layout/chevron2"/>
    <dgm:cxn modelId="{60317011-DCC6-400D-8DC9-50C3225AA95A}" type="presParOf" srcId="{886E5699-E957-42DB-87C2-F5EE075AC1A6}" destId="{6EC32F0C-B370-4480-92A2-29C370397C67}" srcOrd="1" destOrd="0" presId="urn:microsoft.com/office/officeart/2005/8/layout/chevron2"/>
    <dgm:cxn modelId="{99A8A71C-10D5-46F6-832C-CE86D57BC7BC}" type="presParOf" srcId="{BF3288C0-9941-4781-ADDB-E73469733338}" destId="{A79231DE-7894-4492-A567-B7DA9B60A193}" srcOrd="1" destOrd="0" presId="urn:microsoft.com/office/officeart/2005/8/layout/chevron2"/>
    <dgm:cxn modelId="{3E7395B7-B67D-47CD-834C-BF1FEA7F34D5}" type="presParOf" srcId="{BF3288C0-9941-4781-ADDB-E73469733338}" destId="{9561934E-4F82-40FD-92CE-69106925D0AB}" srcOrd="2" destOrd="0" presId="urn:microsoft.com/office/officeart/2005/8/layout/chevron2"/>
    <dgm:cxn modelId="{79A89F3B-31A0-431C-BD44-3EE3BB849036}" type="presParOf" srcId="{9561934E-4F82-40FD-92CE-69106925D0AB}" destId="{857E3A8B-028B-427E-BF10-FA73BEF5F0B8}" srcOrd="0" destOrd="0" presId="urn:microsoft.com/office/officeart/2005/8/layout/chevron2"/>
    <dgm:cxn modelId="{F5802984-A35B-4033-9DDC-4AEE5949F567}" type="presParOf" srcId="{9561934E-4F82-40FD-92CE-69106925D0AB}" destId="{6BA76669-7DFB-45F0-86D8-20FBF34D2084}" srcOrd="1" destOrd="0" presId="urn:microsoft.com/office/officeart/2005/8/layout/chevron2"/>
    <dgm:cxn modelId="{48F03C6B-BCC1-4B10-8BC4-9E4216104AF3}" type="presParOf" srcId="{BF3288C0-9941-4781-ADDB-E73469733338}" destId="{72457B2F-D16B-47A1-8FD4-4D79499356FD}" srcOrd="3" destOrd="0" presId="urn:microsoft.com/office/officeart/2005/8/layout/chevron2"/>
    <dgm:cxn modelId="{A424E295-D825-4D54-8711-27FCDF840B6E}" type="presParOf" srcId="{BF3288C0-9941-4781-ADDB-E73469733338}" destId="{5C284E7D-3128-4B72-A2AA-D8E2DCD1CCE1}" srcOrd="4" destOrd="0" presId="urn:microsoft.com/office/officeart/2005/8/layout/chevron2"/>
    <dgm:cxn modelId="{FCC6A2F4-F85F-45B5-86C2-A6509656E21E}" type="presParOf" srcId="{5C284E7D-3128-4B72-A2AA-D8E2DCD1CCE1}" destId="{88B5109D-3F7A-4684-A199-C644B8AE7EB5}" srcOrd="0" destOrd="0" presId="urn:microsoft.com/office/officeart/2005/8/layout/chevron2"/>
    <dgm:cxn modelId="{72508BBC-BDFC-4B73-BEC8-0EFD73ECB657}" type="presParOf" srcId="{5C284E7D-3128-4B72-A2AA-D8E2DCD1CCE1}" destId="{97D92DB4-7D9B-4875-8C1A-3216792AA61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607919-CFE4-44BF-8174-0B8E41A714D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cs-CZ"/>
        </a:p>
      </dgm:t>
    </dgm:pt>
    <dgm:pt modelId="{646834E7-59DC-4D0A-9B4F-6C03C3E5F90E}">
      <dgm:prSet phldrT="[Text]" custT="1"/>
      <dgm:spPr/>
      <dgm:t>
        <a:bodyPr/>
        <a:lstStyle/>
        <a:p>
          <a:r>
            <a:rPr lang="cs-CZ" sz="1200" dirty="0"/>
            <a:t>Zájemci</a:t>
          </a:r>
        </a:p>
      </dgm:t>
    </dgm:pt>
    <dgm:pt modelId="{48CD464F-3F85-4D5B-80F2-EA5A376A99B5}" type="parTrans" cxnId="{412D9428-8587-46F3-84B2-9CB1684384D6}">
      <dgm:prSet/>
      <dgm:spPr/>
      <dgm:t>
        <a:bodyPr/>
        <a:lstStyle/>
        <a:p>
          <a:endParaRPr lang="cs-CZ"/>
        </a:p>
      </dgm:t>
    </dgm:pt>
    <dgm:pt modelId="{71D1FD39-9D73-4D37-9D84-2D4972D4834E}" type="sibTrans" cxnId="{412D9428-8587-46F3-84B2-9CB1684384D6}">
      <dgm:prSet/>
      <dgm:spPr/>
      <dgm:t>
        <a:bodyPr/>
        <a:lstStyle/>
        <a:p>
          <a:endParaRPr lang="cs-CZ"/>
        </a:p>
      </dgm:t>
    </dgm:pt>
    <dgm:pt modelId="{F1964A43-1CBB-4893-B3BF-119EFAB9F5BA}">
      <dgm:prSet phldrT="[Text]" custT="1"/>
      <dgm:spPr/>
      <dgm:t>
        <a:bodyPr/>
        <a:lstStyle/>
        <a:p>
          <a:r>
            <a:rPr lang="cs-CZ" sz="1400" dirty="0"/>
            <a:t>Čekatelé na soc. byty MHMP</a:t>
          </a:r>
        </a:p>
      </dgm:t>
    </dgm:pt>
    <dgm:pt modelId="{B6B9BAEE-6BE5-42E3-8BD0-F87752C55F59}" type="parTrans" cxnId="{777D26C4-7900-45FD-BE42-D5799EF7F0F3}">
      <dgm:prSet/>
      <dgm:spPr/>
      <dgm:t>
        <a:bodyPr/>
        <a:lstStyle/>
        <a:p>
          <a:endParaRPr lang="cs-CZ"/>
        </a:p>
      </dgm:t>
    </dgm:pt>
    <dgm:pt modelId="{C7738658-9522-4C3B-A312-6ACEBA62BF68}" type="sibTrans" cxnId="{777D26C4-7900-45FD-BE42-D5799EF7F0F3}">
      <dgm:prSet/>
      <dgm:spPr/>
      <dgm:t>
        <a:bodyPr/>
        <a:lstStyle/>
        <a:p>
          <a:endParaRPr lang="cs-CZ"/>
        </a:p>
      </dgm:t>
    </dgm:pt>
    <dgm:pt modelId="{0829F0ED-5A58-40B6-B4E7-B47B770BFE67}">
      <dgm:prSet phldrT="[Text]" custT="1"/>
      <dgm:spPr/>
      <dgm:t>
        <a:bodyPr/>
        <a:lstStyle/>
        <a:p>
          <a:r>
            <a:rPr lang="cs-CZ" sz="1400" b="1" dirty="0"/>
            <a:t>Osoby v pobytových službách CSSP</a:t>
          </a:r>
        </a:p>
      </dgm:t>
    </dgm:pt>
    <dgm:pt modelId="{CD3A9D68-8BA1-4DA5-B2B3-EB6005A51F81}" type="parTrans" cxnId="{83410616-4D33-4833-9CC1-33730EB75794}">
      <dgm:prSet/>
      <dgm:spPr/>
      <dgm:t>
        <a:bodyPr/>
        <a:lstStyle/>
        <a:p>
          <a:endParaRPr lang="cs-CZ"/>
        </a:p>
      </dgm:t>
    </dgm:pt>
    <dgm:pt modelId="{C1A7F5F2-9DAB-499F-BAAC-C2049B77E219}" type="sibTrans" cxnId="{83410616-4D33-4833-9CC1-33730EB75794}">
      <dgm:prSet/>
      <dgm:spPr/>
      <dgm:t>
        <a:bodyPr/>
        <a:lstStyle/>
        <a:p>
          <a:endParaRPr lang="cs-CZ"/>
        </a:p>
      </dgm:t>
    </dgm:pt>
    <dgm:pt modelId="{3730E2EE-BC2C-4D6E-B7A6-F987E0B14E65}">
      <dgm:prSet phldrT="[Text]" custT="1"/>
      <dgm:spPr/>
      <dgm:t>
        <a:bodyPr/>
        <a:lstStyle/>
        <a:p>
          <a:r>
            <a:rPr lang="cs-CZ" sz="1200" dirty="0"/>
            <a:t>Výběr klientů</a:t>
          </a:r>
        </a:p>
      </dgm:t>
    </dgm:pt>
    <dgm:pt modelId="{3383EC10-94B1-46C1-BAA5-0BE002EF1768}" type="parTrans" cxnId="{4B225967-1AED-437F-9108-07D022C513CF}">
      <dgm:prSet/>
      <dgm:spPr/>
      <dgm:t>
        <a:bodyPr/>
        <a:lstStyle/>
        <a:p>
          <a:endParaRPr lang="cs-CZ"/>
        </a:p>
      </dgm:t>
    </dgm:pt>
    <dgm:pt modelId="{6D9E6150-C308-4C50-AE5E-85026CB7A4BA}" type="sibTrans" cxnId="{4B225967-1AED-437F-9108-07D022C513CF}">
      <dgm:prSet/>
      <dgm:spPr/>
      <dgm:t>
        <a:bodyPr/>
        <a:lstStyle/>
        <a:p>
          <a:endParaRPr lang="cs-CZ"/>
        </a:p>
      </dgm:t>
    </dgm:pt>
    <dgm:pt modelId="{C7E042AF-8503-487B-918E-DA3BD2CCE351}">
      <dgm:prSet phldrT="[Text]" custT="1"/>
      <dgm:spPr/>
      <dgm:t>
        <a:bodyPr/>
        <a:lstStyle/>
        <a:p>
          <a:r>
            <a:rPr lang="cs-CZ" sz="1400" dirty="0"/>
            <a:t>Bytová nouze a vztah k Praze</a:t>
          </a:r>
        </a:p>
      </dgm:t>
    </dgm:pt>
    <dgm:pt modelId="{D1BD10CE-B290-4677-AC45-6AC567B3FA37}" type="parTrans" cxnId="{0C390913-D33B-45E2-911A-81CCB83F3205}">
      <dgm:prSet/>
      <dgm:spPr/>
      <dgm:t>
        <a:bodyPr/>
        <a:lstStyle/>
        <a:p>
          <a:endParaRPr lang="cs-CZ"/>
        </a:p>
      </dgm:t>
    </dgm:pt>
    <dgm:pt modelId="{C1F85DB4-A3BF-4409-AE9B-E041CD3238DF}" type="sibTrans" cxnId="{0C390913-D33B-45E2-911A-81CCB83F3205}">
      <dgm:prSet/>
      <dgm:spPr/>
      <dgm:t>
        <a:bodyPr/>
        <a:lstStyle/>
        <a:p>
          <a:endParaRPr lang="cs-CZ"/>
        </a:p>
      </dgm:t>
    </dgm:pt>
    <dgm:pt modelId="{86368D71-F478-4593-8A62-9500A6A78736}">
      <dgm:prSet phldrT="[Text]" custT="1"/>
      <dgm:spPr/>
      <dgm:t>
        <a:bodyPr/>
        <a:lstStyle/>
        <a:p>
          <a:r>
            <a:rPr lang="cs-CZ" sz="1400" dirty="0"/>
            <a:t>Kritéria: příjem, potřebnost, schopnost si byt udržet</a:t>
          </a:r>
        </a:p>
      </dgm:t>
    </dgm:pt>
    <dgm:pt modelId="{81E444B5-58D2-4096-9E36-EF5C1DC7055E}" type="parTrans" cxnId="{2EA73E04-1F34-4B2A-9776-D6A4BC3E38DA}">
      <dgm:prSet/>
      <dgm:spPr/>
      <dgm:t>
        <a:bodyPr/>
        <a:lstStyle/>
        <a:p>
          <a:endParaRPr lang="cs-CZ"/>
        </a:p>
      </dgm:t>
    </dgm:pt>
    <dgm:pt modelId="{C08078F1-25F2-4BB8-8B63-3E6F556514C6}" type="sibTrans" cxnId="{2EA73E04-1F34-4B2A-9776-D6A4BC3E38DA}">
      <dgm:prSet/>
      <dgm:spPr/>
      <dgm:t>
        <a:bodyPr/>
        <a:lstStyle/>
        <a:p>
          <a:endParaRPr lang="cs-CZ"/>
        </a:p>
      </dgm:t>
    </dgm:pt>
    <dgm:pt modelId="{45D2650F-C09D-4153-9D7D-08F8E1629020}">
      <dgm:prSet phldrT="[Text]" custT="1"/>
      <dgm:spPr/>
      <dgm:t>
        <a:bodyPr/>
        <a:lstStyle/>
        <a:p>
          <a:r>
            <a:rPr lang="cs-CZ" sz="1200" dirty="0" err="1"/>
            <a:t>Matching</a:t>
          </a:r>
          <a:r>
            <a:rPr lang="cs-CZ" sz="1200" dirty="0"/>
            <a:t> klientů</a:t>
          </a:r>
        </a:p>
      </dgm:t>
    </dgm:pt>
    <dgm:pt modelId="{7A785A6C-8244-47FF-9DA7-3CC86E5BA962}" type="parTrans" cxnId="{3E92F4C1-CF37-4632-BEB4-AE9D15C295F1}">
      <dgm:prSet/>
      <dgm:spPr/>
      <dgm:t>
        <a:bodyPr/>
        <a:lstStyle/>
        <a:p>
          <a:endParaRPr lang="cs-CZ"/>
        </a:p>
      </dgm:t>
    </dgm:pt>
    <dgm:pt modelId="{F475CB5E-0430-4AC1-A088-5C7353390DD5}" type="sibTrans" cxnId="{3E92F4C1-CF37-4632-BEB4-AE9D15C295F1}">
      <dgm:prSet/>
      <dgm:spPr/>
      <dgm:t>
        <a:bodyPr/>
        <a:lstStyle/>
        <a:p>
          <a:endParaRPr lang="cs-CZ"/>
        </a:p>
      </dgm:t>
    </dgm:pt>
    <dgm:pt modelId="{97C1E3E9-E47D-457C-A990-24B901A8EE49}">
      <dgm:prSet phldrT="[Text]" custT="1"/>
      <dgm:spPr/>
      <dgm:t>
        <a:bodyPr/>
        <a:lstStyle/>
        <a:p>
          <a:r>
            <a:rPr lang="cs-CZ" sz="1400" dirty="0"/>
            <a:t>Příjem (předpoklad) vs. náklady a velikost bytu</a:t>
          </a:r>
        </a:p>
      </dgm:t>
    </dgm:pt>
    <dgm:pt modelId="{64674DAF-D78D-453F-A7E6-ECBD1A3667C0}" type="parTrans" cxnId="{6C7C55D9-AE9B-4D3B-B837-5153DF050939}">
      <dgm:prSet/>
      <dgm:spPr/>
      <dgm:t>
        <a:bodyPr/>
        <a:lstStyle/>
        <a:p>
          <a:endParaRPr lang="cs-CZ"/>
        </a:p>
      </dgm:t>
    </dgm:pt>
    <dgm:pt modelId="{D30AE6B0-E382-4DDA-8DB0-411E95F5DB1D}" type="sibTrans" cxnId="{6C7C55D9-AE9B-4D3B-B837-5153DF050939}">
      <dgm:prSet/>
      <dgm:spPr/>
      <dgm:t>
        <a:bodyPr/>
        <a:lstStyle/>
        <a:p>
          <a:endParaRPr lang="cs-CZ"/>
        </a:p>
      </dgm:t>
    </dgm:pt>
    <dgm:pt modelId="{DA7941B0-0CCC-4412-BF77-D7F1BEB5301A}">
      <dgm:prSet phldrT="[Text]" custT="1"/>
      <dgm:spPr/>
      <dgm:t>
        <a:bodyPr/>
        <a:lstStyle/>
        <a:p>
          <a:r>
            <a:rPr lang="cs-CZ" sz="1400" dirty="0"/>
            <a:t>Prohlídky </a:t>
          </a:r>
        </a:p>
      </dgm:t>
    </dgm:pt>
    <dgm:pt modelId="{DF3DE54F-3A9E-43B2-82E6-E134441AC7AC}" type="parTrans" cxnId="{502E4655-564C-46D0-93F0-5625F4060AF0}">
      <dgm:prSet/>
      <dgm:spPr/>
      <dgm:t>
        <a:bodyPr/>
        <a:lstStyle/>
        <a:p>
          <a:endParaRPr lang="cs-CZ"/>
        </a:p>
      </dgm:t>
    </dgm:pt>
    <dgm:pt modelId="{EF840BE4-17C5-4883-93C3-8896B53B262A}" type="sibTrans" cxnId="{502E4655-564C-46D0-93F0-5625F4060AF0}">
      <dgm:prSet/>
      <dgm:spPr/>
      <dgm:t>
        <a:bodyPr/>
        <a:lstStyle/>
        <a:p>
          <a:endParaRPr lang="cs-CZ"/>
        </a:p>
      </dgm:t>
    </dgm:pt>
    <dgm:pt modelId="{145FF54D-1DF6-4894-8206-D3322342C4D0}">
      <dgm:prSet phldrT="[Text]" custT="1"/>
      <dgm:spPr/>
      <dgm:t>
        <a:bodyPr/>
        <a:lstStyle/>
        <a:p>
          <a:r>
            <a:rPr lang="cs-CZ" sz="1400" dirty="0"/>
            <a:t>Osoby v bytové nouzi přes KMB</a:t>
          </a:r>
        </a:p>
      </dgm:t>
    </dgm:pt>
    <dgm:pt modelId="{A7225F75-D175-4364-934D-F8FAA5E923E3}" type="parTrans" cxnId="{9AB675D6-1F56-4968-A1D7-AF1E83EEAD5A}">
      <dgm:prSet/>
      <dgm:spPr/>
      <dgm:t>
        <a:bodyPr/>
        <a:lstStyle/>
        <a:p>
          <a:endParaRPr lang="cs-CZ"/>
        </a:p>
      </dgm:t>
    </dgm:pt>
    <dgm:pt modelId="{E7C1F440-1F70-47AF-8444-4BE15E23B54F}" type="sibTrans" cxnId="{9AB675D6-1F56-4968-A1D7-AF1E83EEAD5A}">
      <dgm:prSet/>
      <dgm:spPr/>
      <dgm:t>
        <a:bodyPr/>
        <a:lstStyle/>
        <a:p>
          <a:endParaRPr lang="cs-CZ"/>
        </a:p>
      </dgm:t>
    </dgm:pt>
    <dgm:pt modelId="{D1E05905-F9D2-4D6A-A912-F98EBD8084A7}">
      <dgm:prSet phldrT="[Text]" custT="1"/>
      <dgm:spPr/>
      <dgm:t>
        <a:bodyPr/>
        <a:lstStyle/>
        <a:p>
          <a:r>
            <a:rPr lang="cs-CZ" sz="1400" dirty="0"/>
            <a:t>Podpis nájemní smlouvy</a:t>
          </a:r>
        </a:p>
      </dgm:t>
    </dgm:pt>
    <dgm:pt modelId="{B6ACFB32-F573-4985-BD61-C474E80DD3B4}" type="parTrans" cxnId="{FE82A7E9-DF0E-4EB2-B437-C294C352B1A1}">
      <dgm:prSet/>
      <dgm:spPr/>
      <dgm:t>
        <a:bodyPr/>
        <a:lstStyle/>
        <a:p>
          <a:endParaRPr lang="cs-CZ"/>
        </a:p>
      </dgm:t>
    </dgm:pt>
    <dgm:pt modelId="{DC80AF99-E7EF-47ED-B2C3-16EAEFA9A975}" type="sibTrans" cxnId="{FE82A7E9-DF0E-4EB2-B437-C294C352B1A1}">
      <dgm:prSet/>
      <dgm:spPr/>
      <dgm:t>
        <a:bodyPr/>
        <a:lstStyle/>
        <a:p>
          <a:endParaRPr lang="cs-CZ"/>
        </a:p>
      </dgm:t>
    </dgm:pt>
    <dgm:pt modelId="{6CBB0A2A-1FB0-46AC-8F17-72845A4E2271}">
      <dgm:prSet phldrT="[Text]"/>
      <dgm:spPr/>
      <dgm:t>
        <a:bodyPr/>
        <a:lstStyle/>
        <a:p>
          <a:r>
            <a:rPr lang="cs-CZ" dirty="0"/>
            <a:t>Zabydlení</a:t>
          </a:r>
        </a:p>
      </dgm:t>
    </dgm:pt>
    <dgm:pt modelId="{3A6033E4-BA2E-4948-8578-4492DE6627BF}" type="parTrans" cxnId="{E9DDCB2B-9721-4889-9705-4819BA2AFCF1}">
      <dgm:prSet/>
      <dgm:spPr/>
      <dgm:t>
        <a:bodyPr/>
        <a:lstStyle/>
        <a:p>
          <a:endParaRPr lang="cs-CZ"/>
        </a:p>
      </dgm:t>
    </dgm:pt>
    <dgm:pt modelId="{ADEFD968-DBB9-41FC-BE26-24254946A0AC}" type="sibTrans" cxnId="{E9DDCB2B-9721-4889-9705-4819BA2AFCF1}">
      <dgm:prSet/>
      <dgm:spPr/>
      <dgm:t>
        <a:bodyPr/>
        <a:lstStyle/>
        <a:p>
          <a:endParaRPr lang="cs-CZ"/>
        </a:p>
      </dgm:t>
    </dgm:pt>
    <dgm:pt modelId="{094A06B6-64B6-4D2E-85BD-B6F571679ECD}">
      <dgm:prSet phldrT="[Text]" custT="1"/>
      <dgm:spPr/>
      <dgm:t>
        <a:bodyPr/>
        <a:lstStyle/>
        <a:p>
          <a:r>
            <a:rPr lang="cs-CZ" sz="1400" dirty="0"/>
            <a:t>Příprava bytu – úsporné prvky</a:t>
          </a:r>
        </a:p>
      </dgm:t>
    </dgm:pt>
    <dgm:pt modelId="{553F37C2-5132-4548-B8CB-5055EFD2201D}" type="parTrans" cxnId="{3A472941-BA3C-43D1-A9AE-0E4DE9CCD225}">
      <dgm:prSet/>
      <dgm:spPr/>
      <dgm:t>
        <a:bodyPr/>
        <a:lstStyle/>
        <a:p>
          <a:endParaRPr lang="cs-CZ"/>
        </a:p>
      </dgm:t>
    </dgm:pt>
    <dgm:pt modelId="{47AFB2BF-E933-4CE9-8395-D2EE9EB14F03}" type="sibTrans" cxnId="{3A472941-BA3C-43D1-A9AE-0E4DE9CCD225}">
      <dgm:prSet/>
      <dgm:spPr/>
      <dgm:t>
        <a:bodyPr/>
        <a:lstStyle/>
        <a:p>
          <a:endParaRPr lang="cs-CZ"/>
        </a:p>
      </dgm:t>
    </dgm:pt>
    <dgm:pt modelId="{A3DBFE9F-1922-4D14-8A50-0E427CCF1BC8}">
      <dgm:prSet phldrT="[Text]" custT="1"/>
      <dgm:spPr/>
      <dgm:t>
        <a:bodyPr/>
        <a:lstStyle/>
        <a:p>
          <a:r>
            <a:rPr lang="cs-CZ" sz="1400" dirty="0"/>
            <a:t>Uvítací balíček</a:t>
          </a:r>
        </a:p>
      </dgm:t>
    </dgm:pt>
    <dgm:pt modelId="{0C370B68-0568-4E8E-A296-9B9F33455D26}" type="parTrans" cxnId="{581ECDEF-F844-4C93-A79F-16EBA9541266}">
      <dgm:prSet/>
      <dgm:spPr/>
      <dgm:t>
        <a:bodyPr/>
        <a:lstStyle/>
        <a:p>
          <a:endParaRPr lang="cs-CZ"/>
        </a:p>
      </dgm:t>
    </dgm:pt>
    <dgm:pt modelId="{2B6982B6-DC3F-455B-8F83-D3E50FA4BF95}" type="sibTrans" cxnId="{581ECDEF-F844-4C93-A79F-16EBA9541266}">
      <dgm:prSet/>
      <dgm:spPr/>
      <dgm:t>
        <a:bodyPr/>
        <a:lstStyle/>
        <a:p>
          <a:endParaRPr lang="cs-CZ"/>
        </a:p>
      </dgm:t>
    </dgm:pt>
    <dgm:pt modelId="{FBEA5C16-690C-4FC5-811C-5035DF5730FA}">
      <dgm:prSet phldrT="[Text]" custT="1"/>
      <dgm:spPr/>
      <dgm:t>
        <a:bodyPr/>
        <a:lstStyle/>
        <a:p>
          <a:r>
            <a:rPr lang="cs-CZ" sz="1400" dirty="0"/>
            <a:t>Vybavení – Nábytková banka, nadace …</a:t>
          </a:r>
          <a:endParaRPr lang="cs-CZ" sz="1200" dirty="0"/>
        </a:p>
      </dgm:t>
    </dgm:pt>
    <dgm:pt modelId="{3F7229FE-62A4-44AF-9B39-8A9C3DBB6F41}" type="parTrans" cxnId="{15FC58A1-5F4A-4723-88FC-84BCE7F0981C}">
      <dgm:prSet/>
      <dgm:spPr/>
      <dgm:t>
        <a:bodyPr/>
        <a:lstStyle/>
        <a:p>
          <a:endParaRPr lang="cs-CZ"/>
        </a:p>
      </dgm:t>
    </dgm:pt>
    <dgm:pt modelId="{C44230E2-B8D8-45EB-8B76-29B87E028CCD}" type="sibTrans" cxnId="{15FC58A1-5F4A-4723-88FC-84BCE7F0981C}">
      <dgm:prSet/>
      <dgm:spPr/>
      <dgm:t>
        <a:bodyPr/>
        <a:lstStyle/>
        <a:p>
          <a:endParaRPr lang="cs-CZ"/>
        </a:p>
      </dgm:t>
    </dgm:pt>
    <dgm:pt modelId="{B140D7E1-8573-4F70-89EC-3554643645EC}" type="pres">
      <dgm:prSet presAssocID="{1C607919-CFE4-44BF-8174-0B8E41A714DC}" presName="linearFlow" presStyleCnt="0">
        <dgm:presLayoutVars>
          <dgm:dir/>
          <dgm:animLvl val="lvl"/>
          <dgm:resizeHandles val="exact"/>
        </dgm:presLayoutVars>
      </dgm:prSet>
      <dgm:spPr/>
    </dgm:pt>
    <dgm:pt modelId="{DAA9F94A-D284-4190-BC4E-5708B8D0FD95}" type="pres">
      <dgm:prSet presAssocID="{646834E7-59DC-4D0A-9B4F-6C03C3E5F90E}" presName="composite" presStyleCnt="0"/>
      <dgm:spPr/>
    </dgm:pt>
    <dgm:pt modelId="{77EA388A-40B2-4D8A-BF6C-DA70142720BC}" type="pres">
      <dgm:prSet presAssocID="{646834E7-59DC-4D0A-9B4F-6C03C3E5F90E}" presName="parentText" presStyleLbl="alignNode1" presStyleIdx="0" presStyleCnt="4">
        <dgm:presLayoutVars>
          <dgm:chMax val="1"/>
          <dgm:bulletEnabled val="1"/>
        </dgm:presLayoutVars>
      </dgm:prSet>
      <dgm:spPr/>
    </dgm:pt>
    <dgm:pt modelId="{1B4803E7-3ACB-404C-A36B-027B71734167}" type="pres">
      <dgm:prSet presAssocID="{646834E7-59DC-4D0A-9B4F-6C03C3E5F90E}" presName="descendantText" presStyleLbl="alignAcc1" presStyleIdx="0" presStyleCnt="4">
        <dgm:presLayoutVars>
          <dgm:bulletEnabled val="1"/>
        </dgm:presLayoutVars>
      </dgm:prSet>
      <dgm:spPr/>
    </dgm:pt>
    <dgm:pt modelId="{E3A2BAFB-889F-48B4-95D1-66236EEA6B34}" type="pres">
      <dgm:prSet presAssocID="{71D1FD39-9D73-4D37-9D84-2D4972D4834E}" presName="sp" presStyleCnt="0"/>
      <dgm:spPr/>
    </dgm:pt>
    <dgm:pt modelId="{7B09CD48-71E0-41AF-8800-4E2E3449E04C}" type="pres">
      <dgm:prSet presAssocID="{3730E2EE-BC2C-4D6E-B7A6-F987E0B14E65}" presName="composite" presStyleCnt="0"/>
      <dgm:spPr/>
    </dgm:pt>
    <dgm:pt modelId="{1AF3F8A1-319D-4053-B669-F5B1D6E37CAA}" type="pres">
      <dgm:prSet presAssocID="{3730E2EE-BC2C-4D6E-B7A6-F987E0B14E65}" presName="parentText" presStyleLbl="alignNode1" presStyleIdx="1" presStyleCnt="4">
        <dgm:presLayoutVars>
          <dgm:chMax val="1"/>
          <dgm:bulletEnabled val="1"/>
        </dgm:presLayoutVars>
      </dgm:prSet>
      <dgm:spPr/>
    </dgm:pt>
    <dgm:pt modelId="{C2F85B95-5E88-423F-95E4-32EB39BADC02}" type="pres">
      <dgm:prSet presAssocID="{3730E2EE-BC2C-4D6E-B7A6-F987E0B14E65}" presName="descendantText" presStyleLbl="alignAcc1" presStyleIdx="1" presStyleCnt="4">
        <dgm:presLayoutVars>
          <dgm:bulletEnabled val="1"/>
        </dgm:presLayoutVars>
      </dgm:prSet>
      <dgm:spPr/>
    </dgm:pt>
    <dgm:pt modelId="{40172916-3D95-4CD9-B5DC-2C787EC4C8B1}" type="pres">
      <dgm:prSet presAssocID="{6D9E6150-C308-4C50-AE5E-85026CB7A4BA}" presName="sp" presStyleCnt="0"/>
      <dgm:spPr/>
    </dgm:pt>
    <dgm:pt modelId="{FC3BC9AD-EBD9-49D2-9CD2-DCC8047BC03D}" type="pres">
      <dgm:prSet presAssocID="{45D2650F-C09D-4153-9D7D-08F8E1629020}" presName="composite" presStyleCnt="0"/>
      <dgm:spPr/>
    </dgm:pt>
    <dgm:pt modelId="{934CA18B-92BC-475C-A1D4-1C9B43B7FD0C}" type="pres">
      <dgm:prSet presAssocID="{45D2650F-C09D-4153-9D7D-08F8E1629020}" presName="parentText" presStyleLbl="alignNode1" presStyleIdx="2" presStyleCnt="4">
        <dgm:presLayoutVars>
          <dgm:chMax val="1"/>
          <dgm:bulletEnabled val="1"/>
        </dgm:presLayoutVars>
      </dgm:prSet>
      <dgm:spPr/>
    </dgm:pt>
    <dgm:pt modelId="{D2A62711-1819-4F68-A5EE-37C743706375}" type="pres">
      <dgm:prSet presAssocID="{45D2650F-C09D-4153-9D7D-08F8E1629020}" presName="descendantText" presStyleLbl="alignAcc1" presStyleIdx="2" presStyleCnt="4">
        <dgm:presLayoutVars>
          <dgm:bulletEnabled val="1"/>
        </dgm:presLayoutVars>
      </dgm:prSet>
      <dgm:spPr/>
    </dgm:pt>
    <dgm:pt modelId="{8A2C9058-9EFB-4B25-B2A9-85E7639797F5}" type="pres">
      <dgm:prSet presAssocID="{F475CB5E-0430-4AC1-A088-5C7353390DD5}" presName="sp" presStyleCnt="0"/>
      <dgm:spPr/>
    </dgm:pt>
    <dgm:pt modelId="{B0E1C159-3D78-4B3B-BB7E-6DF0275C92CB}" type="pres">
      <dgm:prSet presAssocID="{6CBB0A2A-1FB0-46AC-8F17-72845A4E2271}" presName="composite" presStyleCnt="0"/>
      <dgm:spPr/>
    </dgm:pt>
    <dgm:pt modelId="{BB5512D2-EC7A-4004-A55C-BEBCD03C3FC5}" type="pres">
      <dgm:prSet presAssocID="{6CBB0A2A-1FB0-46AC-8F17-72845A4E2271}" presName="parentText" presStyleLbl="alignNode1" presStyleIdx="3" presStyleCnt="4">
        <dgm:presLayoutVars>
          <dgm:chMax val="1"/>
          <dgm:bulletEnabled val="1"/>
        </dgm:presLayoutVars>
      </dgm:prSet>
      <dgm:spPr/>
    </dgm:pt>
    <dgm:pt modelId="{FBB0F812-6B47-4663-82DE-F380DE6CC86F}" type="pres">
      <dgm:prSet presAssocID="{6CBB0A2A-1FB0-46AC-8F17-72845A4E2271}" presName="descendantText" presStyleLbl="alignAcc1" presStyleIdx="3" presStyleCnt="4">
        <dgm:presLayoutVars>
          <dgm:bulletEnabled val="1"/>
        </dgm:presLayoutVars>
      </dgm:prSet>
      <dgm:spPr/>
    </dgm:pt>
  </dgm:ptLst>
  <dgm:cxnLst>
    <dgm:cxn modelId="{442F5A01-04D6-46D7-9C84-B8E24B0FF728}" type="presOf" srcId="{145FF54D-1DF6-4894-8206-D3322342C4D0}" destId="{1B4803E7-3ACB-404C-A36B-027B71734167}" srcOrd="0" destOrd="2" presId="urn:microsoft.com/office/officeart/2005/8/layout/chevron2"/>
    <dgm:cxn modelId="{2EA73E04-1F34-4B2A-9776-D6A4BC3E38DA}" srcId="{3730E2EE-BC2C-4D6E-B7A6-F987E0B14E65}" destId="{86368D71-F478-4593-8A62-9500A6A78736}" srcOrd="1" destOrd="0" parTransId="{81E444B5-58D2-4096-9E36-EF5C1DC7055E}" sibTransId="{C08078F1-25F2-4BB8-8B63-3E6F556514C6}"/>
    <dgm:cxn modelId="{B40CDF04-FA5B-47ED-90F9-68D47AEE1D34}" type="presOf" srcId="{C7E042AF-8503-487B-918E-DA3BD2CCE351}" destId="{C2F85B95-5E88-423F-95E4-32EB39BADC02}" srcOrd="0" destOrd="0" presId="urn:microsoft.com/office/officeart/2005/8/layout/chevron2"/>
    <dgm:cxn modelId="{4F490205-99F7-42BF-A01B-05BAD1C37F26}" type="presOf" srcId="{646834E7-59DC-4D0A-9B4F-6C03C3E5F90E}" destId="{77EA388A-40B2-4D8A-BF6C-DA70142720BC}" srcOrd="0" destOrd="0" presId="urn:microsoft.com/office/officeart/2005/8/layout/chevron2"/>
    <dgm:cxn modelId="{0C390913-D33B-45E2-911A-81CCB83F3205}" srcId="{3730E2EE-BC2C-4D6E-B7A6-F987E0B14E65}" destId="{C7E042AF-8503-487B-918E-DA3BD2CCE351}" srcOrd="0" destOrd="0" parTransId="{D1BD10CE-B290-4677-AC45-6AC567B3FA37}" sibTransId="{C1F85DB4-A3BF-4409-AE9B-E041CD3238DF}"/>
    <dgm:cxn modelId="{6885C014-1387-4117-A556-AE582103079C}" type="presOf" srcId="{094A06B6-64B6-4D2E-85BD-B6F571679ECD}" destId="{FBB0F812-6B47-4663-82DE-F380DE6CC86F}" srcOrd="0" destOrd="0" presId="urn:microsoft.com/office/officeart/2005/8/layout/chevron2"/>
    <dgm:cxn modelId="{83410616-4D33-4833-9CC1-33730EB75794}" srcId="{646834E7-59DC-4D0A-9B4F-6C03C3E5F90E}" destId="{0829F0ED-5A58-40B6-B4E7-B47B770BFE67}" srcOrd="1" destOrd="0" parTransId="{CD3A9D68-8BA1-4DA5-B2B3-EB6005A51F81}" sibTransId="{C1A7F5F2-9DAB-499F-BAAC-C2049B77E219}"/>
    <dgm:cxn modelId="{87C12A24-4AB2-4F23-A0CD-947C78637C78}" type="presOf" srcId="{0829F0ED-5A58-40B6-B4E7-B47B770BFE67}" destId="{1B4803E7-3ACB-404C-A36B-027B71734167}" srcOrd="0" destOrd="1" presId="urn:microsoft.com/office/officeart/2005/8/layout/chevron2"/>
    <dgm:cxn modelId="{412D9428-8587-46F3-84B2-9CB1684384D6}" srcId="{1C607919-CFE4-44BF-8174-0B8E41A714DC}" destId="{646834E7-59DC-4D0A-9B4F-6C03C3E5F90E}" srcOrd="0" destOrd="0" parTransId="{48CD464F-3F85-4D5B-80F2-EA5A376A99B5}" sibTransId="{71D1FD39-9D73-4D37-9D84-2D4972D4834E}"/>
    <dgm:cxn modelId="{E9DDCB2B-9721-4889-9705-4819BA2AFCF1}" srcId="{1C607919-CFE4-44BF-8174-0B8E41A714DC}" destId="{6CBB0A2A-1FB0-46AC-8F17-72845A4E2271}" srcOrd="3" destOrd="0" parTransId="{3A6033E4-BA2E-4948-8578-4492DE6627BF}" sibTransId="{ADEFD968-DBB9-41FC-BE26-24254946A0AC}"/>
    <dgm:cxn modelId="{67BC433D-C1F5-4663-8535-535BD1FAFDBD}" type="presOf" srcId="{F1964A43-1CBB-4893-B3BF-119EFAB9F5BA}" destId="{1B4803E7-3ACB-404C-A36B-027B71734167}" srcOrd="0" destOrd="0" presId="urn:microsoft.com/office/officeart/2005/8/layout/chevron2"/>
    <dgm:cxn modelId="{3A472941-BA3C-43D1-A9AE-0E4DE9CCD225}" srcId="{6CBB0A2A-1FB0-46AC-8F17-72845A4E2271}" destId="{094A06B6-64B6-4D2E-85BD-B6F571679ECD}" srcOrd="0" destOrd="0" parTransId="{553F37C2-5132-4548-B8CB-5055EFD2201D}" sibTransId="{47AFB2BF-E933-4CE9-8395-D2EE9EB14F03}"/>
    <dgm:cxn modelId="{A1E1D562-44F1-4C5F-9717-B96B95F28B2F}" type="presOf" srcId="{6CBB0A2A-1FB0-46AC-8F17-72845A4E2271}" destId="{BB5512D2-EC7A-4004-A55C-BEBCD03C3FC5}" srcOrd="0" destOrd="0" presId="urn:microsoft.com/office/officeart/2005/8/layout/chevron2"/>
    <dgm:cxn modelId="{4B225967-1AED-437F-9108-07D022C513CF}" srcId="{1C607919-CFE4-44BF-8174-0B8E41A714DC}" destId="{3730E2EE-BC2C-4D6E-B7A6-F987E0B14E65}" srcOrd="1" destOrd="0" parTransId="{3383EC10-94B1-46C1-BAA5-0BE002EF1768}" sibTransId="{6D9E6150-C308-4C50-AE5E-85026CB7A4BA}"/>
    <dgm:cxn modelId="{2CD27949-423F-4998-8A0B-1B0BCB3A2DF7}" type="presOf" srcId="{DA7941B0-0CCC-4412-BF77-D7F1BEB5301A}" destId="{D2A62711-1819-4F68-A5EE-37C743706375}" srcOrd="0" destOrd="1" presId="urn:microsoft.com/office/officeart/2005/8/layout/chevron2"/>
    <dgm:cxn modelId="{502E4655-564C-46D0-93F0-5625F4060AF0}" srcId="{45D2650F-C09D-4153-9D7D-08F8E1629020}" destId="{DA7941B0-0CCC-4412-BF77-D7F1BEB5301A}" srcOrd="1" destOrd="0" parTransId="{DF3DE54F-3A9E-43B2-82E6-E134441AC7AC}" sibTransId="{EF840BE4-17C5-4883-93C3-8896B53B262A}"/>
    <dgm:cxn modelId="{3357E89F-D12A-4BC9-AFF9-1A506364E434}" type="presOf" srcId="{3730E2EE-BC2C-4D6E-B7A6-F987E0B14E65}" destId="{1AF3F8A1-319D-4053-B669-F5B1D6E37CAA}" srcOrd="0" destOrd="0" presId="urn:microsoft.com/office/officeart/2005/8/layout/chevron2"/>
    <dgm:cxn modelId="{15FC58A1-5F4A-4723-88FC-84BCE7F0981C}" srcId="{6CBB0A2A-1FB0-46AC-8F17-72845A4E2271}" destId="{FBEA5C16-690C-4FC5-811C-5035DF5730FA}" srcOrd="2" destOrd="0" parTransId="{3F7229FE-62A4-44AF-9B39-8A9C3DBB6F41}" sibTransId="{C44230E2-B8D8-45EB-8B76-29B87E028CCD}"/>
    <dgm:cxn modelId="{687276AB-5B3D-49A5-9C88-2F697148BB2D}" type="presOf" srcId="{1C607919-CFE4-44BF-8174-0B8E41A714DC}" destId="{B140D7E1-8573-4F70-89EC-3554643645EC}" srcOrd="0" destOrd="0" presId="urn:microsoft.com/office/officeart/2005/8/layout/chevron2"/>
    <dgm:cxn modelId="{934171AF-9869-4007-850A-B670218CF329}" type="presOf" srcId="{45D2650F-C09D-4153-9D7D-08F8E1629020}" destId="{934CA18B-92BC-475C-A1D4-1C9B43B7FD0C}" srcOrd="0" destOrd="0" presId="urn:microsoft.com/office/officeart/2005/8/layout/chevron2"/>
    <dgm:cxn modelId="{1BEE76BD-548F-4F0F-A9B2-FECAEDA62DB1}" type="presOf" srcId="{97C1E3E9-E47D-457C-A990-24B901A8EE49}" destId="{D2A62711-1819-4F68-A5EE-37C743706375}" srcOrd="0" destOrd="0" presId="urn:microsoft.com/office/officeart/2005/8/layout/chevron2"/>
    <dgm:cxn modelId="{3E92F4C1-CF37-4632-BEB4-AE9D15C295F1}" srcId="{1C607919-CFE4-44BF-8174-0B8E41A714DC}" destId="{45D2650F-C09D-4153-9D7D-08F8E1629020}" srcOrd="2" destOrd="0" parTransId="{7A785A6C-8244-47FF-9DA7-3CC86E5BA962}" sibTransId="{F475CB5E-0430-4AC1-A088-5C7353390DD5}"/>
    <dgm:cxn modelId="{777D26C4-7900-45FD-BE42-D5799EF7F0F3}" srcId="{646834E7-59DC-4D0A-9B4F-6C03C3E5F90E}" destId="{F1964A43-1CBB-4893-B3BF-119EFAB9F5BA}" srcOrd="0" destOrd="0" parTransId="{B6B9BAEE-6BE5-42E3-8BD0-F87752C55F59}" sibTransId="{C7738658-9522-4C3B-A312-6ACEBA62BF68}"/>
    <dgm:cxn modelId="{4D62DED2-4159-40BE-B8AE-87273B541481}" type="presOf" srcId="{A3DBFE9F-1922-4D14-8A50-0E427CCF1BC8}" destId="{FBB0F812-6B47-4663-82DE-F380DE6CC86F}" srcOrd="0" destOrd="1" presId="urn:microsoft.com/office/officeart/2005/8/layout/chevron2"/>
    <dgm:cxn modelId="{3EA51BD6-2F54-4C0F-AE23-EB78D8EC27BE}" type="presOf" srcId="{D1E05905-F9D2-4D6A-A912-F98EBD8084A7}" destId="{D2A62711-1819-4F68-A5EE-37C743706375}" srcOrd="0" destOrd="2" presId="urn:microsoft.com/office/officeart/2005/8/layout/chevron2"/>
    <dgm:cxn modelId="{9AB675D6-1F56-4968-A1D7-AF1E83EEAD5A}" srcId="{646834E7-59DC-4D0A-9B4F-6C03C3E5F90E}" destId="{145FF54D-1DF6-4894-8206-D3322342C4D0}" srcOrd="2" destOrd="0" parTransId="{A7225F75-D175-4364-934D-F8FAA5E923E3}" sibTransId="{E7C1F440-1F70-47AF-8444-4BE15E23B54F}"/>
    <dgm:cxn modelId="{6C7C55D9-AE9B-4D3B-B837-5153DF050939}" srcId="{45D2650F-C09D-4153-9D7D-08F8E1629020}" destId="{97C1E3E9-E47D-457C-A990-24B901A8EE49}" srcOrd="0" destOrd="0" parTransId="{64674DAF-D78D-453F-A7E6-ECBD1A3667C0}" sibTransId="{D30AE6B0-E382-4DDA-8DB0-411E95F5DB1D}"/>
    <dgm:cxn modelId="{CF4655E9-EB27-4DD0-B3B6-74BC82CA52CB}" type="presOf" srcId="{86368D71-F478-4593-8A62-9500A6A78736}" destId="{C2F85B95-5E88-423F-95E4-32EB39BADC02}" srcOrd="0" destOrd="1" presId="urn:microsoft.com/office/officeart/2005/8/layout/chevron2"/>
    <dgm:cxn modelId="{FE82A7E9-DF0E-4EB2-B437-C294C352B1A1}" srcId="{45D2650F-C09D-4153-9D7D-08F8E1629020}" destId="{D1E05905-F9D2-4D6A-A912-F98EBD8084A7}" srcOrd="2" destOrd="0" parTransId="{B6ACFB32-F573-4985-BD61-C474E80DD3B4}" sibTransId="{DC80AF99-E7EF-47ED-B2C3-16EAEFA9A975}"/>
    <dgm:cxn modelId="{581ECDEF-F844-4C93-A79F-16EBA9541266}" srcId="{6CBB0A2A-1FB0-46AC-8F17-72845A4E2271}" destId="{A3DBFE9F-1922-4D14-8A50-0E427CCF1BC8}" srcOrd="1" destOrd="0" parTransId="{0C370B68-0568-4E8E-A296-9B9F33455D26}" sibTransId="{2B6982B6-DC3F-455B-8F83-D3E50FA4BF95}"/>
    <dgm:cxn modelId="{9177C1F2-618E-4859-A624-428B5014FCF4}" type="presOf" srcId="{FBEA5C16-690C-4FC5-811C-5035DF5730FA}" destId="{FBB0F812-6B47-4663-82DE-F380DE6CC86F}" srcOrd="0" destOrd="2" presId="urn:microsoft.com/office/officeart/2005/8/layout/chevron2"/>
    <dgm:cxn modelId="{E3851583-5637-430B-B061-C88CDBF5F503}" type="presParOf" srcId="{B140D7E1-8573-4F70-89EC-3554643645EC}" destId="{DAA9F94A-D284-4190-BC4E-5708B8D0FD95}" srcOrd="0" destOrd="0" presId="urn:microsoft.com/office/officeart/2005/8/layout/chevron2"/>
    <dgm:cxn modelId="{65A9AEAB-2DA5-40D8-91C1-01126100CFEA}" type="presParOf" srcId="{DAA9F94A-D284-4190-BC4E-5708B8D0FD95}" destId="{77EA388A-40B2-4D8A-BF6C-DA70142720BC}" srcOrd="0" destOrd="0" presId="urn:microsoft.com/office/officeart/2005/8/layout/chevron2"/>
    <dgm:cxn modelId="{B6478A46-9FEB-46CA-8637-1BB68BA1A68C}" type="presParOf" srcId="{DAA9F94A-D284-4190-BC4E-5708B8D0FD95}" destId="{1B4803E7-3ACB-404C-A36B-027B71734167}" srcOrd="1" destOrd="0" presId="urn:microsoft.com/office/officeart/2005/8/layout/chevron2"/>
    <dgm:cxn modelId="{6171D75F-A1CB-43B5-BF58-85C57262911D}" type="presParOf" srcId="{B140D7E1-8573-4F70-89EC-3554643645EC}" destId="{E3A2BAFB-889F-48B4-95D1-66236EEA6B34}" srcOrd="1" destOrd="0" presId="urn:microsoft.com/office/officeart/2005/8/layout/chevron2"/>
    <dgm:cxn modelId="{4C59E6D3-D059-43E5-BDAA-67403159D515}" type="presParOf" srcId="{B140D7E1-8573-4F70-89EC-3554643645EC}" destId="{7B09CD48-71E0-41AF-8800-4E2E3449E04C}" srcOrd="2" destOrd="0" presId="urn:microsoft.com/office/officeart/2005/8/layout/chevron2"/>
    <dgm:cxn modelId="{39F84DE0-A2EE-436F-87B3-A5A9F023D13E}" type="presParOf" srcId="{7B09CD48-71E0-41AF-8800-4E2E3449E04C}" destId="{1AF3F8A1-319D-4053-B669-F5B1D6E37CAA}" srcOrd="0" destOrd="0" presId="urn:microsoft.com/office/officeart/2005/8/layout/chevron2"/>
    <dgm:cxn modelId="{F0B3A125-1636-438A-8745-1738BFD1A81A}" type="presParOf" srcId="{7B09CD48-71E0-41AF-8800-4E2E3449E04C}" destId="{C2F85B95-5E88-423F-95E4-32EB39BADC02}" srcOrd="1" destOrd="0" presId="urn:microsoft.com/office/officeart/2005/8/layout/chevron2"/>
    <dgm:cxn modelId="{3D1B6CC9-D922-4822-B1D6-FE1D5435ACC4}" type="presParOf" srcId="{B140D7E1-8573-4F70-89EC-3554643645EC}" destId="{40172916-3D95-4CD9-B5DC-2C787EC4C8B1}" srcOrd="3" destOrd="0" presId="urn:microsoft.com/office/officeart/2005/8/layout/chevron2"/>
    <dgm:cxn modelId="{B18D21C7-2BC5-4612-99DA-1C5B6ED31032}" type="presParOf" srcId="{B140D7E1-8573-4F70-89EC-3554643645EC}" destId="{FC3BC9AD-EBD9-49D2-9CD2-DCC8047BC03D}" srcOrd="4" destOrd="0" presId="urn:microsoft.com/office/officeart/2005/8/layout/chevron2"/>
    <dgm:cxn modelId="{54E2249C-0ED1-4E12-B613-F9A8C0D2FF89}" type="presParOf" srcId="{FC3BC9AD-EBD9-49D2-9CD2-DCC8047BC03D}" destId="{934CA18B-92BC-475C-A1D4-1C9B43B7FD0C}" srcOrd="0" destOrd="0" presId="urn:microsoft.com/office/officeart/2005/8/layout/chevron2"/>
    <dgm:cxn modelId="{587716DF-1CF8-4E24-B954-EBF692BCF0FB}" type="presParOf" srcId="{FC3BC9AD-EBD9-49D2-9CD2-DCC8047BC03D}" destId="{D2A62711-1819-4F68-A5EE-37C743706375}" srcOrd="1" destOrd="0" presId="urn:microsoft.com/office/officeart/2005/8/layout/chevron2"/>
    <dgm:cxn modelId="{25013670-0728-4971-8DB9-B56B5A283ECA}" type="presParOf" srcId="{B140D7E1-8573-4F70-89EC-3554643645EC}" destId="{8A2C9058-9EFB-4B25-B2A9-85E7639797F5}" srcOrd="5" destOrd="0" presId="urn:microsoft.com/office/officeart/2005/8/layout/chevron2"/>
    <dgm:cxn modelId="{A5225FD3-1FD4-4A94-B168-B00233D201E2}" type="presParOf" srcId="{B140D7E1-8573-4F70-89EC-3554643645EC}" destId="{B0E1C159-3D78-4B3B-BB7E-6DF0275C92CB}" srcOrd="6" destOrd="0" presId="urn:microsoft.com/office/officeart/2005/8/layout/chevron2"/>
    <dgm:cxn modelId="{C953D19B-B0D6-42DE-9D58-C96BDDB75819}" type="presParOf" srcId="{B0E1C159-3D78-4B3B-BB7E-6DF0275C92CB}" destId="{BB5512D2-EC7A-4004-A55C-BEBCD03C3FC5}" srcOrd="0" destOrd="0" presId="urn:microsoft.com/office/officeart/2005/8/layout/chevron2"/>
    <dgm:cxn modelId="{52D8B380-ED88-4F6F-A01C-1227A49BEF6E}" type="presParOf" srcId="{B0E1C159-3D78-4B3B-BB7E-6DF0275C92CB}" destId="{FBB0F812-6B47-4663-82DE-F380DE6CC86F}"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E1BFD-A720-44B6-B894-351F854B3AE2}">
      <dsp:nvSpPr>
        <dsp:cNvPr id="0" name=""/>
        <dsp:cNvSpPr/>
      </dsp:nvSpPr>
      <dsp:spPr>
        <a:xfrm>
          <a:off x="1139317" y="275300"/>
          <a:ext cx="9697341" cy="1411787"/>
        </a:xfrm>
        <a:prstGeom prst="rightArrow">
          <a:avLst>
            <a:gd name="adj1" fmla="val 50000"/>
            <a:gd name="adj2" fmla="val 5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24121" numCol="1" spcCol="1270" anchor="ctr" anchorCtr="0">
          <a:noAutofit/>
        </a:bodyPr>
        <a:lstStyle/>
        <a:p>
          <a:pPr marL="0" lvl="0" indent="0" algn="l" defTabSz="711200">
            <a:lnSpc>
              <a:spcPct val="90000"/>
            </a:lnSpc>
            <a:spcBef>
              <a:spcPct val="0"/>
            </a:spcBef>
            <a:spcAft>
              <a:spcPct val="35000"/>
            </a:spcAft>
            <a:buNone/>
          </a:pPr>
          <a:r>
            <a:rPr lang="cs-CZ" sz="1600" b="1" kern="1200" dirty="0"/>
            <a:t>Založení MNA 3.5.2021</a:t>
          </a:r>
        </a:p>
      </dsp:txBody>
      <dsp:txXfrm>
        <a:off x="1139317" y="628247"/>
        <a:ext cx="9344394" cy="705893"/>
      </dsp:txXfrm>
    </dsp:sp>
    <dsp:sp modelId="{187139E3-380C-414C-8297-10FCCDEA3115}">
      <dsp:nvSpPr>
        <dsp:cNvPr id="0" name=""/>
        <dsp:cNvSpPr/>
      </dsp:nvSpPr>
      <dsp:spPr>
        <a:xfrm>
          <a:off x="1139317" y="1136201"/>
          <a:ext cx="2235237" cy="261138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cs-CZ" sz="1300" kern="1200" dirty="0"/>
            <a:t>Koncept MNA a změna zřizovací listiny CSSP schváleny zastupitelstvem a radou MHMP.</a:t>
          </a:r>
        </a:p>
        <a:p>
          <a:pPr marL="0" lvl="0" indent="0" algn="l" defTabSz="577850">
            <a:lnSpc>
              <a:spcPct val="90000"/>
            </a:lnSpc>
            <a:spcBef>
              <a:spcPct val="0"/>
            </a:spcBef>
            <a:spcAft>
              <a:spcPct val="35000"/>
            </a:spcAft>
            <a:buNone/>
          </a:pPr>
          <a:endParaRPr lang="cs-CZ" sz="1300" kern="1200" dirty="0"/>
        </a:p>
        <a:p>
          <a:pPr marL="0" lvl="0" indent="0" algn="l" defTabSz="577850">
            <a:lnSpc>
              <a:spcPct val="90000"/>
            </a:lnSpc>
            <a:spcBef>
              <a:spcPct val="0"/>
            </a:spcBef>
            <a:spcAft>
              <a:spcPct val="35000"/>
            </a:spcAft>
            <a:buNone/>
          </a:pPr>
          <a:r>
            <a:rPr lang="cs-CZ" sz="1300" b="1" kern="1200" dirty="0"/>
            <a:t>Nástup vedoucí MNA </a:t>
          </a:r>
          <a:r>
            <a:rPr lang="cs-CZ" sz="1300" kern="1200" dirty="0"/>
            <a:t>a přípravná fáze.</a:t>
          </a:r>
        </a:p>
        <a:p>
          <a:pPr marL="0" lvl="0" indent="0" algn="l" defTabSz="577850">
            <a:lnSpc>
              <a:spcPct val="90000"/>
            </a:lnSpc>
            <a:spcBef>
              <a:spcPct val="0"/>
            </a:spcBef>
            <a:spcAft>
              <a:spcPct val="35000"/>
            </a:spcAft>
            <a:buNone/>
          </a:pPr>
          <a:endParaRPr lang="cs-CZ" sz="1300" kern="1200" dirty="0"/>
        </a:p>
        <a:p>
          <a:pPr marL="0" lvl="0" indent="0" algn="l" defTabSz="577850">
            <a:lnSpc>
              <a:spcPct val="90000"/>
            </a:lnSpc>
            <a:spcBef>
              <a:spcPct val="0"/>
            </a:spcBef>
            <a:spcAft>
              <a:spcPct val="35000"/>
            </a:spcAft>
            <a:buNone/>
          </a:pPr>
          <a:r>
            <a:rPr lang="cs-CZ" sz="1300" b="1" kern="1200" dirty="0"/>
            <a:t>Pilotní fáze </a:t>
          </a:r>
          <a:r>
            <a:rPr lang="cs-CZ" sz="1300" kern="1200" dirty="0"/>
            <a:t>na </a:t>
          </a:r>
          <a:r>
            <a:rPr lang="cs-CZ" sz="1300" b="1" kern="1200" dirty="0"/>
            <a:t>2 roky</a:t>
          </a:r>
          <a:r>
            <a:rPr lang="cs-CZ" sz="1300" kern="1200" dirty="0"/>
            <a:t>: </a:t>
          </a:r>
          <a:r>
            <a:rPr lang="cs-CZ" sz="1300" b="1" kern="1200" dirty="0"/>
            <a:t>50 bytů</a:t>
          </a:r>
          <a:r>
            <a:rPr lang="cs-CZ" sz="1300" kern="1200" dirty="0"/>
            <a:t>.</a:t>
          </a:r>
        </a:p>
        <a:p>
          <a:pPr marL="0" lvl="0" indent="0" algn="l" defTabSz="577850">
            <a:lnSpc>
              <a:spcPct val="90000"/>
            </a:lnSpc>
            <a:spcBef>
              <a:spcPct val="0"/>
            </a:spcBef>
            <a:spcAft>
              <a:spcPct val="35000"/>
            </a:spcAft>
            <a:buNone/>
          </a:pPr>
          <a:endParaRPr lang="cs-CZ" sz="1300" kern="1200" dirty="0"/>
        </a:p>
        <a:p>
          <a:pPr marL="0" lvl="0" indent="0" algn="l" defTabSz="577850">
            <a:lnSpc>
              <a:spcPct val="90000"/>
            </a:lnSpc>
            <a:spcBef>
              <a:spcPct val="0"/>
            </a:spcBef>
            <a:spcAft>
              <a:spcPct val="35000"/>
            </a:spcAft>
            <a:buNone/>
          </a:pPr>
          <a:r>
            <a:rPr lang="cs-CZ" sz="1300" kern="1200" dirty="0"/>
            <a:t>Provizorní web:</a:t>
          </a:r>
        </a:p>
        <a:p>
          <a:pPr marL="0" lvl="0" indent="0" algn="l" defTabSz="577850">
            <a:lnSpc>
              <a:spcPct val="90000"/>
            </a:lnSpc>
            <a:spcBef>
              <a:spcPct val="0"/>
            </a:spcBef>
            <a:spcAft>
              <a:spcPct val="35000"/>
            </a:spcAft>
            <a:buNone/>
          </a:pPr>
          <a:r>
            <a:rPr lang="cs-CZ" sz="1300" kern="1200" dirty="0"/>
            <a:t>najemniagentura.cz </a:t>
          </a:r>
        </a:p>
        <a:p>
          <a:pPr marL="0" lvl="0" indent="0" algn="l" defTabSz="577850">
            <a:lnSpc>
              <a:spcPct val="90000"/>
            </a:lnSpc>
            <a:spcBef>
              <a:spcPct val="0"/>
            </a:spcBef>
            <a:spcAft>
              <a:spcPct val="35000"/>
            </a:spcAft>
            <a:buNone/>
          </a:pPr>
          <a:endParaRPr lang="cs-CZ" sz="900" kern="1200" dirty="0"/>
        </a:p>
      </dsp:txBody>
      <dsp:txXfrm>
        <a:off x="1139317" y="1136201"/>
        <a:ext cx="2235237" cy="2611380"/>
      </dsp:txXfrm>
    </dsp:sp>
    <dsp:sp modelId="{968E02CB-83C7-40CA-ADA5-F122D3A463EA}">
      <dsp:nvSpPr>
        <dsp:cNvPr id="0" name=""/>
        <dsp:cNvSpPr/>
      </dsp:nvSpPr>
      <dsp:spPr>
        <a:xfrm>
          <a:off x="3374554" y="515636"/>
          <a:ext cx="7462104" cy="1411787"/>
        </a:xfrm>
        <a:prstGeom prst="rightArrow">
          <a:avLst>
            <a:gd name="adj1" fmla="val 50000"/>
            <a:gd name="adj2" fmla="val 5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24121" numCol="1" spcCol="1270" anchor="ctr" anchorCtr="0">
          <a:noAutofit/>
        </a:bodyPr>
        <a:lstStyle/>
        <a:p>
          <a:pPr marL="0" lvl="0" indent="0" algn="l" defTabSz="622300">
            <a:lnSpc>
              <a:spcPct val="90000"/>
            </a:lnSpc>
            <a:spcBef>
              <a:spcPct val="0"/>
            </a:spcBef>
            <a:spcAft>
              <a:spcPct val="35000"/>
            </a:spcAft>
            <a:buNone/>
          </a:pPr>
          <a:r>
            <a:rPr lang="cs-CZ" sz="1400" b="1" kern="1200" dirty="0"/>
            <a:t>Vznik týmu MNA 1.6.2021</a:t>
          </a:r>
        </a:p>
      </dsp:txBody>
      <dsp:txXfrm>
        <a:off x="3374554" y="868583"/>
        <a:ext cx="7109157" cy="705893"/>
      </dsp:txXfrm>
    </dsp:sp>
    <dsp:sp modelId="{62BDEB1A-AB03-4854-BB8B-2AE133C76914}">
      <dsp:nvSpPr>
        <dsp:cNvPr id="0" name=""/>
        <dsp:cNvSpPr/>
      </dsp:nvSpPr>
      <dsp:spPr>
        <a:xfrm>
          <a:off x="3374554" y="1606630"/>
          <a:ext cx="2235237" cy="254482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cs-CZ" sz="1300" kern="1200" dirty="0"/>
            <a:t>Nástup </a:t>
          </a:r>
          <a:r>
            <a:rPr lang="cs-CZ" sz="1300" b="1" kern="1200" dirty="0"/>
            <a:t>koordinátora práce s klienty </a:t>
          </a:r>
          <a:r>
            <a:rPr lang="cs-CZ" sz="1300" kern="1200" dirty="0"/>
            <a:t>a </a:t>
          </a:r>
          <a:r>
            <a:rPr lang="cs-CZ" sz="1300" b="1" kern="1200" dirty="0"/>
            <a:t>administrativní podpory</a:t>
          </a:r>
          <a:r>
            <a:rPr lang="cs-CZ" sz="1300" kern="1200" dirty="0"/>
            <a:t> kanceláře.</a:t>
          </a:r>
        </a:p>
        <a:p>
          <a:pPr marL="0" lvl="0" indent="0" algn="l" defTabSz="577850">
            <a:lnSpc>
              <a:spcPct val="90000"/>
            </a:lnSpc>
            <a:spcBef>
              <a:spcPct val="0"/>
            </a:spcBef>
            <a:spcAft>
              <a:spcPct val="35000"/>
            </a:spcAft>
            <a:buNone/>
          </a:pPr>
          <a:endParaRPr lang="cs-CZ" sz="1300" kern="1200" dirty="0"/>
        </a:p>
        <a:p>
          <a:pPr marL="0" lvl="0" indent="0" algn="l" defTabSz="577850">
            <a:lnSpc>
              <a:spcPct val="90000"/>
            </a:lnSpc>
            <a:spcBef>
              <a:spcPct val="0"/>
            </a:spcBef>
            <a:spcAft>
              <a:spcPct val="35000"/>
            </a:spcAft>
            <a:buNone/>
          </a:pPr>
          <a:r>
            <a:rPr lang="cs-CZ" sz="1300" kern="1200" dirty="0"/>
            <a:t>16.6. nástup technika</a:t>
          </a:r>
        </a:p>
        <a:p>
          <a:pPr marL="0" lvl="0" indent="0" algn="l" defTabSz="577850">
            <a:lnSpc>
              <a:spcPct val="90000"/>
            </a:lnSpc>
            <a:spcBef>
              <a:spcPct val="0"/>
            </a:spcBef>
            <a:spcAft>
              <a:spcPct val="35000"/>
            </a:spcAft>
            <a:buNone/>
          </a:pPr>
          <a:endParaRPr lang="cs-CZ" sz="1300" kern="1200" dirty="0"/>
        </a:p>
        <a:p>
          <a:pPr marL="0" lvl="0" indent="0" algn="l" defTabSz="577850">
            <a:lnSpc>
              <a:spcPct val="90000"/>
            </a:lnSpc>
            <a:spcBef>
              <a:spcPct val="0"/>
            </a:spcBef>
            <a:spcAft>
              <a:spcPct val="35000"/>
            </a:spcAft>
            <a:buNone/>
          </a:pPr>
          <a:r>
            <a:rPr lang="cs-CZ" sz="1300" kern="1200" dirty="0"/>
            <a:t>23.7. ukončení spolupráce s technikem</a:t>
          </a:r>
        </a:p>
        <a:p>
          <a:pPr marL="0" lvl="0" indent="0" algn="l" defTabSz="577850">
            <a:lnSpc>
              <a:spcPct val="90000"/>
            </a:lnSpc>
            <a:spcBef>
              <a:spcPct val="0"/>
            </a:spcBef>
            <a:spcAft>
              <a:spcPct val="35000"/>
            </a:spcAft>
            <a:buNone/>
          </a:pPr>
          <a:endParaRPr lang="cs-CZ" sz="1300" kern="1200" dirty="0"/>
        </a:p>
        <a:p>
          <a:pPr marL="0" lvl="0" indent="0" algn="l" defTabSz="577850">
            <a:lnSpc>
              <a:spcPct val="90000"/>
            </a:lnSpc>
            <a:spcBef>
              <a:spcPct val="0"/>
            </a:spcBef>
            <a:spcAft>
              <a:spcPct val="35000"/>
            </a:spcAft>
            <a:buNone/>
          </a:pPr>
          <a:r>
            <a:rPr lang="cs-CZ" sz="1300" kern="1200" dirty="0"/>
            <a:t>1.10. nástup nově vybraného </a:t>
          </a:r>
          <a:r>
            <a:rPr lang="cs-CZ" sz="1300" b="1" kern="1200" dirty="0"/>
            <a:t>technika</a:t>
          </a:r>
        </a:p>
        <a:p>
          <a:pPr marL="0" lvl="0" indent="0" algn="l" defTabSz="577850">
            <a:lnSpc>
              <a:spcPct val="90000"/>
            </a:lnSpc>
            <a:spcBef>
              <a:spcPct val="0"/>
            </a:spcBef>
            <a:spcAft>
              <a:spcPct val="35000"/>
            </a:spcAft>
            <a:buNone/>
          </a:pPr>
          <a:endParaRPr lang="cs-CZ" sz="1000" kern="1200" dirty="0"/>
        </a:p>
      </dsp:txBody>
      <dsp:txXfrm>
        <a:off x="3374554" y="1606630"/>
        <a:ext cx="2235237" cy="2544820"/>
      </dsp:txXfrm>
    </dsp:sp>
    <dsp:sp modelId="{67DE9A56-22DB-405E-92D9-4B6B8904EF34}">
      <dsp:nvSpPr>
        <dsp:cNvPr id="0" name=""/>
        <dsp:cNvSpPr/>
      </dsp:nvSpPr>
      <dsp:spPr>
        <a:xfrm>
          <a:off x="5609792" y="986065"/>
          <a:ext cx="5226867" cy="1411787"/>
        </a:xfrm>
        <a:prstGeom prst="rightArrow">
          <a:avLst>
            <a:gd name="adj1" fmla="val 50000"/>
            <a:gd name="adj2" fmla="val 5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24121" numCol="1" spcCol="1270" anchor="ctr" anchorCtr="0">
          <a:noAutofit/>
        </a:bodyPr>
        <a:lstStyle/>
        <a:p>
          <a:pPr marL="0" lvl="0" indent="0" algn="l" defTabSz="622300">
            <a:lnSpc>
              <a:spcPct val="90000"/>
            </a:lnSpc>
            <a:spcBef>
              <a:spcPct val="0"/>
            </a:spcBef>
            <a:spcAft>
              <a:spcPct val="35000"/>
            </a:spcAft>
            <a:buNone/>
          </a:pPr>
          <a:r>
            <a:rPr lang="cs-CZ" sz="1400" b="1" kern="1200" dirty="0"/>
            <a:t>Spuštění MNA 17.6.2021</a:t>
          </a:r>
        </a:p>
      </dsp:txBody>
      <dsp:txXfrm>
        <a:off x="5609792" y="1339012"/>
        <a:ext cx="4873920" cy="705893"/>
      </dsp:txXfrm>
    </dsp:sp>
    <dsp:sp modelId="{083D7B9F-D9C9-4B45-9644-766D7749DB04}">
      <dsp:nvSpPr>
        <dsp:cNvPr id="0" name=""/>
        <dsp:cNvSpPr/>
      </dsp:nvSpPr>
      <dsp:spPr>
        <a:xfrm>
          <a:off x="5609792" y="2077059"/>
          <a:ext cx="2235237" cy="256183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cs-CZ" sz="1300" b="1" kern="1200" dirty="0"/>
            <a:t>První vlna poptávání bytů </a:t>
          </a:r>
          <a:r>
            <a:rPr lang="cs-CZ" sz="1300" kern="1200" dirty="0"/>
            <a:t>17.6. - 1.7.2021.</a:t>
          </a:r>
        </a:p>
        <a:p>
          <a:pPr marL="0" lvl="0" indent="0" algn="l" defTabSz="577850">
            <a:lnSpc>
              <a:spcPct val="90000"/>
            </a:lnSpc>
            <a:spcBef>
              <a:spcPct val="0"/>
            </a:spcBef>
            <a:spcAft>
              <a:spcPct val="35000"/>
            </a:spcAft>
            <a:buNone/>
          </a:pPr>
          <a:endParaRPr lang="cs-CZ" sz="1300" kern="1200" dirty="0"/>
        </a:p>
        <a:p>
          <a:pPr marL="0" lvl="0" indent="0" algn="l" defTabSz="577850">
            <a:lnSpc>
              <a:spcPct val="90000"/>
            </a:lnSpc>
            <a:spcBef>
              <a:spcPct val="0"/>
            </a:spcBef>
            <a:spcAft>
              <a:spcPct val="35000"/>
            </a:spcAft>
            <a:buNone/>
          </a:pPr>
          <a:r>
            <a:rPr lang="cs-CZ" sz="1300" kern="1200" dirty="0"/>
            <a:t>18 prohlídek celkem 20 bytů</a:t>
          </a:r>
        </a:p>
        <a:p>
          <a:pPr marL="0" lvl="0" indent="0" algn="l" defTabSz="577850">
            <a:lnSpc>
              <a:spcPct val="90000"/>
            </a:lnSpc>
            <a:spcBef>
              <a:spcPct val="0"/>
            </a:spcBef>
            <a:spcAft>
              <a:spcPct val="35000"/>
            </a:spcAft>
            <a:buNone/>
          </a:pPr>
          <a:endParaRPr lang="cs-CZ" sz="1300" kern="1200" dirty="0"/>
        </a:p>
        <a:p>
          <a:pPr marL="0" lvl="0" indent="0" algn="l" defTabSz="577850">
            <a:lnSpc>
              <a:spcPct val="90000"/>
            </a:lnSpc>
            <a:spcBef>
              <a:spcPct val="0"/>
            </a:spcBef>
            <a:spcAft>
              <a:spcPct val="35000"/>
            </a:spcAft>
            <a:buNone/>
          </a:pPr>
          <a:r>
            <a:rPr lang="cs-CZ" sz="1300" kern="1200" dirty="0">
              <a:latin typeface="Segoe UI Emoji" panose="020B0502040204020203" pitchFamily="34" charset="0"/>
              <a:ea typeface="Segoe UI Emoji" panose="020B0502040204020203" pitchFamily="34" charset="0"/>
            </a:rPr>
            <a:t>✓ </a:t>
          </a:r>
          <a:r>
            <a:rPr lang="cs-CZ" sz="1300" kern="1200" dirty="0"/>
            <a:t>15 vybraných bytů</a:t>
          </a:r>
        </a:p>
        <a:p>
          <a:pPr marL="0" lvl="0" indent="0" algn="l" defTabSz="577850">
            <a:lnSpc>
              <a:spcPct val="90000"/>
            </a:lnSpc>
            <a:spcBef>
              <a:spcPct val="0"/>
            </a:spcBef>
            <a:spcAft>
              <a:spcPct val="35000"/>
            </a:spcAft>
            <a:buNone/>
          </a:pPr>
          <a:r>
            <a:rPr lang="cs-CZ" sz="1300" kern="1200" dirty="0">
              <a:latin typeface="Segoe UI Emoji" panose="020B0502040204020203" pitchFamily="34" charset="0"/>
              <a:ea typeface="Segoe UI Emoji" panose="020B0502040204020203" pitchFamily="34" charset="0"/>
            </a:rPr>
            <a:t>✓ </a:t>
          </a:r>
          <a:r>
            <a:rPr lang="cs-CZ" sz="1300" kern="1200" dirty="0"/>
            <a:t>18 přijatých klientů  </a:t>
          </a:r>
        </a:p>
      </dsp:txBody>
      <dsp:txXfrm>
        <a:off x="5609792" y="2077059"/>
        <a:ext cx="2235237" cy="2561835"/>
      </dsp:txXfrm>
    </dsp:sp>
    <dsp:sp modelId="{39D12D9A-D47E-4952-B6B7-616FD0872225}">
      <dsp:nvSpPr>
        <dsp:cNvPr id="0" name=""/>
        <dsp:cNvSpPr/>
      </dsp:nvSpPr>
      <dsp:spPr>
        <a:xfrm>
          <a:off x="7845029" y="1456493"/>
          <a:ext cx="2991629" cy="1411787"/>
        </a:xfrm>
        <a:prstGeom prst="rightArrow">
          <a:avLst>
            <a:gd name="adj1" fmla="val 50000"/>
            <a:gd name="adj2" fmla="val 5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224121" numCol="1" spcCol="1270" anchor="ctr" anchorCtr="0">
          <a:noAutofit/>
        </a:bodyPr>
        <a:lstStyle/>
        <a:p>
          <a:pPr marL="0" lvl="0" indent="0" algn="l" defTabSz="533400">
            <a:lnSpc>
              <a:spcPct val="90000"/>
            </a:lnSpc>
            <a:spcBef>
              <a:spcPct val="0"/>
            </a:spcBef>
            <a:spcAft>
              <a:spcPct val="35000"/>
            </a:spcAft>
            <a:buNone/>
          </a:pPr>
          <a:r>
            <a:rPr lang="cs-CZ" sz="1200" b="1" kern="1200" dirty="0"/>
            <a:t>Uzavírání smluv 21.7.2021</a:t>
          </a:r>
        </a:p>
      </dsp:txBody>
      <dsp:txXfrm>
        <a:off x="7845029" y="1809440"/>
        <a:ext cx="2638682" cy="705893"/>
      </dsp:txXfrm>
    </dsp:sp>
    <dsp:sp modelId="{3171C5C7-5126-48F4-950D-3E13B6D01F58}">
      <dsp:nvSpPr>
        <dsp:cNvPr id="0" name=""/>
        <dsp:cNvSpPr/>
      </dsp:nvSpPr>
      <dsp:spPr>
        <a:xfrm>
          <a:off x="7845029" y="2547488"/>
          <a:ext cx="2255601" cy="259186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endParaRPr lang="cs-CZ" sz="1000" kern="1200" dirty="0"/>
        </a:p>
        <a:p>
          <a:pPr marL="0" lvl="0" indent="0" algn="l" defTabSz="444500">
            <a:lnSpc>
              <a:spcPct val="90000"/>
            </a:lnSpc>
            <a:spcBef>
              <a:spcPct val="0"/>
            </a:spcBef>
            <a:spcAft>
              <a:spcPct val="35000"/>
            </a:spcAft>
            <a:buNone/>
          </a:pPr>
          <a:r>
            <a:rPr lang="cs-CZ" sz="1300" b="1" kern="1200" dirty="0"/>
            <a:t>První byty </a:t>
          </a:r>
          <a:r>
            <a:rPr lang="cs-CZ" sz="1300" kern="1200" dirty="0"/>
            <a:t>k dispozici na konci července.</a:t>
          </a:r>
        </a:p>
        <a:p>
          <a:pPr marL="0" lvl="0" indent="0" algn="l" defTabSz="577850">
            <a:lnSpc>
              <a:spcPct val="90000"/>
            </a:lnSpc>
            <a:spcBef>
              <a:spcPct val="0"/>
            </a:spcBef>
            <a:spcAft>
              <a:spcPct val="35000"/>
            </a:spcAft>
            <a:buNone/>
          </a:pPr>
          <a:endParaRPr lang="cs-CZ" sz="1300" kern="1200" dirty="0"/>
        </a:p>
        <a:p>
          <a:pPr marL="0" lvl="0" indent="0" algn="l" defTabSz="577850">
            <a:lnSpc>
              <a:spcPct val="90000"/>
            </a:lnSpc>
            <a:spcBef>
              <a:spcPct val="0"/>
            </a:spcBef>
            <a:spcAft>
              <a:spcPct val="35000"/>
            </a:spcAft>
            <a:buNone/>
          </a:pPr>
          <a:r>
            <a:rPr lang="cs-CZ" sz="1300" b="1" kern="1200" dirty="0"/>
            <a:t>První nájemci </a:t>
          </a:r>
          <a:r>
            <a:rPr lang="cs-CZ" sz="1300" kern="1200" dirty="0"/>
            <a:t>zabydleni 16.8.2021.</a:t>
          </a:r>
        </a:p>
        <a:p>
          <a:pPr marL="0" lvl="0" indent="0" algn="l" defTabSz="577850">
            <a:lnSpc>
              <a:spcPct val="90000"/>
            </a:lnSpc>
            <a:spcBef>
              <a:spcPct val="0"/>
            </a:spcBef>
            <a:spcAft>
              <a:spcPct val="35000"/>
            </a:spcAft>
            <a:buNone/>
          </a:pPr>
          <a:endParaRPr lang="cs-CZ" sz="1000" kern="1200" dirty="0"/>
        </a:p>
        <a:p>
          <a:pPr marL="0" lvl="0" indent="0" algn="l" defTabSz="400050">
            <a:lnSpc>
              <a:spcPct val="90000"/>
            </a:lnSpc>
            <a:spcBef>
              <a:spcPct val="0"/>
            </a:spcBef>
            <a:spcAft>
              <a:spcPct val="35000"/>
            </a:spcAft>
            <a:buNone/>
          </a:pPr>
          <a:endParaRPr lang="cs-CZ" sz="900" kern="1200"/>
        </a:p>
      </dsp:txBody>
      <dsp:txXfrm>
        <a:off x="7845029" y="2547488"/>
        <a:ext cx="2255601" cy="25918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4863F-54BB-45B9-B69B-6230D66B98C2}">
      <dsp:nvSpPr>
        <dsp:cNvPr id="0" name=""/>
        <dsp:cNvSpPr/>
      </dsp:nvSpPr>
      <dsp:spPr>
        <a:xfrm rot="5400000">
          <a:off x="-193925" y="168712"/>
          <a:ext cx="1113578" cy="77950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a:t>Poptávání bytů</a:t>
          </a:r>
        </a:p>
      </dsp:txBody>
      <dsp:txXfrm rot="-5400000">
        <a:off x="-26888" y="391427"/>
        <a:ext cx="779504" cy="334074"/>
      </dsp:txXfrm>
    </dsp:sp>
    <dsp:sp modelId="{6EC32F0C-B370-4480-92A2-29C370397C67}">
      <dsp:nvSpPr>
        <dsp:cNvPr id="0" name=""/>
        <dsp:cNvSpPr/>
      </dsp:nvSpPr>
      <dsp:spPr>
        <a:xfrm rot="5400000">
          <a:off x="2629659" y="-1875368"/>
          <a:ext cx="724206" cy="447829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cs-CZ" sz="1400" kern="1200" dirty="0"/>
            <a:t>Ve vlnách: veřejná poptávka, později průběžné hodnocení </a:t>
          </a:r>
        </a:p>
        <a:p>
          <a:pPr marL="114300" lvl="1" indent="-114300" algn="l" defTabSz="622300">
            <a:lnSpc>
              <a:spcPct val="90000"/>
            </a:lnSpc>
            <a:spcBef>
              <a:spcPct val="0"/>
            </a:spcBef>
            <a:spcAft>
              <a:spcPct val="15000"/>
            </a:spcAft>
            <a:buChar char="•"/>
          </a:pPr>
          <a:r>
            <a:rPr lang="cs-CZ" sz="1400" kern="1200" dirty="0"/>
            <a:t>Doprovázeny medializací</a:t>
          </a:r>
        </a:p>
      </dsp:txBody>
      <dsp:txXfrm rot="-5400000">
        <a:off x="752616" y="37028"/>
        <a:ext cx="4442941" cy="653500"/>
      </dsp:txXfrm>
    </dsp:sp>
    <dsp:sp modelId="{857E3A8B-028B-427E-BF10-FA73BEF5F0B8}">
      <dsp:nvSpPr>
        <dsp:cNvPr id="0" name=""/>
        <dsp:cNvSpPr/>
      </dsp:nvSpPr>
      <dsp:spPr>
        <a:xfrm rot="5400000">
          <a:off x="-193925" y="1079255"/>
          <a:ext cx="1113578" cy="77950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a:t>Výběr bytů</a:t>
          </a:r>
        </a:p>
      </dsp:txBody>
      <dsp:txXfrm rot="-5400000">
        <a:off x="-26888" y="1301970"/>
        <a:ext cx="779504" cy="334074"/>
      </dsp:txXfrm>
    </dsp:sp>
    <dsp:sp modelId="{6BA76669-7DFB-45F0-86D8-20FBF34D2084}">
      <dsp:nvSpPr>
        <dsp:cNvPr id="0" name=""/>
        <dsp:cNvSpPr/>
      </dsp:nvSpPr>
      <dsp:spPr>
        <a:xfrm rot="5400000">
          <a:off x="2629849" y="-965015"/>
          <a:ext cx="723825" cy="447829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cs-CZ" sz="1400" kern="1200" dirty="0"/>
            <a:t>Hodnotící kritéria: standard a kvalita bytu, lokalita …</a:t>
          </a:r>
        </a:p>
        <a:p>
          <a:pPr marL="114300" lvl="1" indent="-114300" algn="l" defTabSz="622300">
            <a:lnSpc>
              <a:spcPct val="90000"/>
            </a:lnSpc>
            <a:spcBef>
              <a:spcPct val="0"/>
            </a:spcBef>
            <a:spcAft>
              <a:spcPct val="15000"/>
            </a:spcAft>
            <a:buChar char="•"/>
          </a:pPr>
          <a:r>
            <a:rPr lang="cs-CZ" sz="1400" kern="1200" dirty="0"/>
            <a:t>Výběrová komise</a:t>
          </a:r>
        </a:p>
      </dsp:txBody>
      <dsp:txXfrm rot="-5400000">
        <a:off x="752615" y="947553"/>
        <a:ext cx="4442960" cy="653157"/>
      </dsp:txXfrm>
    </dsp:sp>
    <dsp:sp modelId="{88B5109D-3F7A-4684-A199-C644B8AE7EB5}">
      <dsp:nvSpPr>
        <dsp:cNvPr id="0" name=""/>
        <dsp:cNvSpPr/>
      </dsp:nvSpPr>
      <dsp:spPr>
        <a:xfrm rot="5400000">
          <a:off x="-140147" y="1936019"/>
          <a:ext cx="1113578" cy="88706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err="1"/>
            <a:t>Zasmluvnění</a:t>
          </a:r>
          <a:r>
            <a:rPr lang="cs-CZ" sz="1200" kern="1200" dirty="0"/>
            <a:t> bytů</a:t>
          </a:r>
        </a:p>
      </dsp:txBody>
      <dsp:txXfrm rot="-5400000">
        <a:off x="-26888" y="2266290"/>
        <a:ext cx="887060" cy="226518"/>
      </dsp:txXfrm>
    </dsp:sp>
    <dsp:sp modelId="{97D92DB4-7D9B-4875-8C1A-3216792AA615}">
      <dsp:nvSpPr>
        <dsp:cNvPr id="0" name=""/>
        <dsp:cNvSpPr/>
      </dsp:nvSpPr>
      <dsp:spPr>
        <a:xfrm rot="5400000">
          <a:off x="2683627" y="-54473"/>
          <a:ext cx="723825" cy="447829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cs-CZ" sz="1400" kern="1200" dirty="0"/>
            <a:t>Příprava a podpis smlouvy</a:t>
          </a:r>
        </a:p>
        <a:p>
          <a:pPr marL="114300" lvl="1" indent="-114300" algn="l" defTabSz="622300">
            <a:lnSpc>
              <a:spcPct val="90000"/>
            </a:lnSpc>
            <a:spcBef>
              <a:spcPct val="0"/>
            </a:spcBef>
            <a:spcAft>
              <a:spcPct val="15000"/>
            </a:spcAft>
            <a:buChar char="•"/>
          </a:pPr>
          <a:r>
            <a:rPr lang="cs-CZ" sz="1400" kern="1200" dirty="0"/>
            <a:t>Předání bytu a přepis energií na MNA</a:t>
          </a:r>
        </a:p>
      </dsp:txBody>
      <dsp:txXfrm rot="-5400000">
        <a:off x="806393" y="1858095"/>
        <a:ext cx="4442960" cy="653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A388A-40B2-4D8A-BF6C-DA70142720BC}">
      <dsp:nvSpPr>
        <dsp:cNvPr id="0" name=""/>
        <dsp:cNvSpPr/>
      </dsp:nvSpPr>
      <dsp:spPr>
        <a:xfrm rot="5400000">
          <a:off x="-156042" y="160961"/>
          <a:ext cx="1040281" cy="72819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a:t>Zájemci</a:t>
          </a:r>
        </a:p>
      </dsp:txBody>
      <dsp:txXfrm rot="-5400000">
        <a:off x="1" y="369016"/>
        <a:ext cx="728196" cy="312085"/>
      </dsp:txXfrm>
    </dsp:sp>
    <dsp:sp modelId="{1B4803E7-3ACB-404C-A36B-027B71734167}">
      <dsp:nvSpPr>
        <dsp:cNvPr id="0" name=""/>
        <dsp:cNvSpPr/>
      </dsp:nvSpPr>
      <dsp:spPr>
        <a:xfrm rot="5400000">
          <a:off x="2538387" y="-1805270"/>
          <a:ext cx="676182" cy="429656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cs-CZ" sz="1400" kern="1200" dirty="0"/>
            <a:t>Čekatelé na soc. byty MHMP</a:t>
          </a:r>
        </a:p>
        <a:p>
          <a:pPr marL="114300" lvl="1" indent="-114300" algn="l" defTabSz="622300">
            <a:lnSpc>
              <a:spcPct val="90000"/>
            </a:lnSpc>
            <a:spcBef>
              <a:spcPct val="0"/>
            </a:spcBef>
            <a:spcAft>
              <a:spcPct val="15000"/>
            </a:spcAft>
            <a:buChar char="•"/>
          </a:pPr>
          <a:r>
            <a:rPr lang="cs-CZ" sz="1400" b="1" kern="1200" dirty="0"/>
            <a:t>Osoby v pobytových službách CSSP</a:t>
          </a:r>
        </a:p>
        <a:p>
          <a:pPr marL="114300" lvl="1" indent="-114300" algn="l" defTabSz="622300">
            <a:lnSpc>
              <a:spcPct val="90000"/>
            </a:lnSpc>
            <a:spcBef>
              <a:spcPct val="0"/>
            </a:spcBef>
            <a:spcAft>
              <a:spcPct val="15000"/>
            </a:spcAft>
            <a:buChar char="•"/>
          </a:pPr>
          <a:r>
            <a:rPr lang="cs-CZ" sz="1400" kern="1200" dirty="0"/>
            <a:t>Osoby v bytové nouzi přes KMB</a:t>
          </a:r>
        </a:p>
      </dsp:txBody>
      <dsp:txXfrm rot="-5400000">
        <a:off x="728197" y="37928"/>
        <a:ext cx="4263555" cy="610166"/>
      </dsp:txXfrm>
    </dsp:sp>
    <dsp:sp modelId="{1AF3F8A1-319D-4053-B669-F5B1D6E37CAA}">
      <dsp:nvSpPr>
        <dsp:cNvPr id="0" name=""/>
        <dsp:cNvSpPr/>
      </dsp:nvSpPr>
      <dsp:spPr>
        <a:xfrm rot="5400000">
          <a:off x="-156042" y="1051514"/>
          <a:ext cx="1040281" cy="72819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a:t>Výběr klientů</a:t>
          </a:r>
        </a:p>
      </dsp:txBody>
      <dsp:txXfrm rot="-5400000">
        <a:off x="1" y="1259569"/>
        <a:ext cx="728196" cy="312085"/>
      </dsp:txXfrm>
    </dsp:sp>
    <dsp:sp modelId="{C2F85B95-5E88-423F-95E4-32EB39BADC02}">
      <dsp:nvSpPr>
        <dsp:cNvPr id="0" name=""/>
        <dsp:cNvSpPr/>
      </dsp:nvSpPr>
      <dsp:spPr>
        <a:xfrm rot="5400000">
          <a:off x="2538209" y="-914540"/>
          <a:ext cx="676538" cy="429656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cs-CZ" sz="1400" kern="1200" dirty="0"/>
            <a:t>Bytová nouze a vztah k Praze</a:t>
          </a:r>
        </a:p>
        <a:p>
          <a:pPr marL="114300" lvl="1" indent="-114300" algn="l" defTabSz="622300">
            <a:lnSpc>
              <a:spcPct val="90000"/>
            </a:lnSpc>
            <a:spcBef>
              <a:spcPct val="0"/>
            </a:spcBef>
            <a:spcAft>
              <a:spcPct val="15000"/>
            </a:spcAft>
            <a:buChar char="•"/>
          </a:pPr>
          <a:r>
            <a:rPr lang="cs-CZ" sz="1400" kern="1200" dirty="0"/>
            <a:t>Kritéria: příjem, potřebnost, schopnost si byt udržet</a:t>
          </a:r>
        </a:p>
      </dsp:txBody>
      <dsp:txXfrm rot="-5400000">
        <a:off x="728197" y="928498"/>
        <a:ext cx="4263537" cy="610486"/>
      </dsp:txXfrm>
    </dsp:sp>
    <dsp:sp modelId="{934CA18B-92BC-475C-A1D4-1C9B43B7FD0C}">
      <dsp:nvSpPr>
        <dsp:cNvPr id="0" name=""/>
        <dsp:cNvSpPr/>
      </dsp:nvSpPr>
      <dsp:spPr>
        <a:xfrm rot="5400000">
          <a:off x="-156042" y="1942066"/>
          <a:ext cx="1040281" cy="72819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err="1"/>
            <a:t>Matching</a:t>
          </a:r>
          <a:r>
            <a:rPr lang="cs-CZ" sz="1200" kern="1200" dirty="0"/>
            <a:t> klientů</a:t>
          </a:r>
        </a:p>
      </dsp:txBody>
      <dsp:txXfrm rot="-5400000">
        <a:off x="1" y="2150121"/>
        <a:ext cx="728196" cy="312085"/>
      </dsp:txXfrm>
    </dsp:sp>
    <dsp:sp modelId="{D2A62711-1819-4F68-A5EE-37C743706375}">
      <dsp:nvSpPr>
        <dsp:cNvPr id="0" name=""/>
        <dsp:cNvSpPr/>
      </dsp:nvSpPr>
      <dsp:spPr>
        <a:xfrm rot="5400000">
          <a:off x="2538387" y="-24166"/>
          <a:ext cx="676182" cy="429656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cs-CZ" sz="1400" kern="1200" dirty="0"/>
            <a:t>Příjem (předpoklad) vs. náklady a velikost bytu</a:t>
          </a:r>
        </a:p>
        <a:p>
          <a:pPr marL="114300" lvl="1" indent="-114300" algn="l" defTabSz="622300">
            <a:lnSpc>
              <a:spcPct val="90000"/>
            </a:lnSpc>
            <a:spcBef>
              <a:spcPct val="0"/>
            </a:spcBef>
            <a:spcAft>
              <a:spcPct val="15000"/>
            </a:spcAft>
            <a:buChar char="•"/>
          </a:pPr>
          <a:r>
            <a:rPr lang="cs-CZ" sz="1400" kern="1200" dirty="0"/>
            <a:t>Prohlídky </a:t>
          </a:r>
        </a:p>
        <a:p>
          <a:pPr marL="114300" lvl="1" indent="-114300" algn="l" defTabSz="622300">
            <a:lnSpc>
              <a:spcPct val="90000"/>
            </a:lnSpc>
            <a:spcBef>
              <a:spcPct val="0"/>
            </a:spcBef>
            <a:spcAft>
              <a:spcPct val="15000"/>
            </a:spcAft>
            <a:buChar char="•"/>
          </a:pPr>
          <a:r>
            <a:rPr lang="cs-CZ" sz="1400" kern="1200" dirty="0"/>
            <a:t>Podpis nájemní smlouvy</a:t>
          </a:r>
        </a:p>
      </dsp:txBody>
      <dsp:txXfrm rot="-5400000">
        <a:off x="728197" y="1819032"/>
        <a:ext cx="4263555" cy="610166"/>
      </dsp:txXfrm>
    </dsp:sp>
    <dsp:sp modelId="{BB5512D2-EC7A-4004-A55C-BEBCD03C3FC5}">
      <dsp:nvSpPr>
        <dsp:cNvPr id="0" name=""/>
        <dsp:cNvSpPr/>
      </dsp:nvSpPr>
      <dsp:spPr>
        <a:xfrm rot="5400000">
          <a:off x="-156042" y="2832618"/>
          <a:ext cx="1040281" cy="72819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t>Zabydlení</a:t>
          </a:r>
        </a:p>
      </dsp:txBody>
      <dsp:txXfrm rot="-5400000">
        <a:off x="1" y="3040673"/>
        <a:ext cx="728196" cy="312085"/>
      </dsp:txXfrm>
    </dsp:sp>
    <dsp:sp modelId="{FBB0F812-6B47-4663-82DE-F380DE6CC86F}">
      <dsp:nvSpPr>
        <dsp:cNvPr id="0" name=""/>
        <dsp:cNvSpPr/>
      </dsp:nvSpPr>
      <dsp:spPr>
        <a:xfrm rot="5400000">
          <a:off x="2538387" y="866385"/>
          <a:ext cx="676182" cy="429656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cs-CZ" sz="1400" kern="1200" dirty="0"/>
            <a:t>Příprava bytu – úsporné prvky</a:t>
          </a:r>
        </a:p>
        <a:p>
          <a:pPr marL="114300" lvl="1" indent="-114300" algn="l" defTabSz="622300">
            <a:lnSpc>
              <a:spcPct val="90000"/>
            </a:lnSpc>
            <a:spcBef>
              <a:spcPct val="0"/>
            </a:spcBef>
            <a:spcAft>
              <a:spcPct val="15000"/>
            </a:spcAft>
            <a:buChar char="•"/>
          </a:pPr>
          <a:r>
            <a:rPr lang="cs-CZ" sz="1400" kern="1200" dirty="0"/>
            <a:t>Uvítací balíček</a:t>
          </a:r>
        </a:p>
        <a:p>
          <a:pPr marL="114300" lvl="1" indent="-114300" algn="l" defTabSz="622300">
            <a:lnSpc>
              <a:spcPct val="90000"/>
            </a:lnSpc>
            <a:spcBef>
              <a:spcPct val="0"/>
            </a:spcBef>
            <a:spcAft>
              <a:spcPct val="15000"/>
            </a:spcAft>
            <a:buChar char="•"/>
          </a:pPr>
          <a:r>
            <a:rPr lang="cs-CZ" sz="1400" kern="1200" dirty="0"/>
            <a:t>Vybavení – Nábytková banka, nadace …</a:t>
          </a:r>
          <a:endParaRPr lang="cs-CZ" sz="1200" kern="1200" dirty="0"/>
        </a:p>
      </dsp:txBody>
      <dsp:txXfrm rot="-5400000">
        <a:off x="728197" y="2709583"/>
        <a:ext cx="4263555" cy="61016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4FF5D6E-60E4-4174-8A80-A85B5BF69FDF}" type="datetimeFigureOut">
              <a:rPr lang="cs-CZ" smtClean="0"/>
              <a:t>11.09.2024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15E8E51-C5EB-4139-B100-6B1A7CC995BE}" type="slidenum">
              <a:rPr lang="cs-CZ" smtClean="0"/>
              <a:t>‹#›</a:t>
            </a:fld>
            <a:endParaRPr lang="cs-CZ"/>
          </a:p>
        </p:txBody>
      </p:sp>
    </p:spTree>
    <p:extLst>
      <p:ext uri="{BB962C8B-B14F-4D97-AF65-F5344CB8AC3E}">
        <p14:creationId xmlns:p14="http://schemas.microsoft.com/office/powerpoint/2010/main" val="36690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4FF5D6E-60E4-4174-8A80-A85B5BF69FDF}" type="datetimeFigureOut">
              <a:rPr lang="cs-CZ" smtClean="0"/>
              <a:t>11.09.2024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15E8E51-C5EB-4139-B100-6B1A7CC995BE}" type="slidenum">
              <a:rPr lang="cs-CZ" smtClean="0"/>
              <a:t>‹#›</a:t>
            </a:fld>
            <a:endParaRPr lang="cs-CZ"/>
          </a:p>
        </p:txBody>
      </p:sp>
    </p:spTree>
    <p:extLst>
      <p:ext uri="{BB962C8B-B14F-4D97-AF65-F5344CB8AC3E}">
        <p14:creationId xmlns:p14="http://schemas.microsoft.com/office/powerpoint/2010/main" val="85648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4FF5D6E-60E4-4174-8A80-A85B5BF69FDF}" type="datetimeFigureOut">
              <a:rPr lang="cs-CZ" smtClean="0"/>
              <a:t>11.09.2024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15E8E51-C5EB-4139-B100-6B1A7CC995BE}" type="slidenum">
              <a:rPr lang="cs-CZ" smtClean="0"/>
              <a:t>‹#›</a:t>
            </a:fld>
            <a:endParaRPr lang="cs-CZ"/>
          </a:p>
        </p:txBody>
      </p:sp>
    </p:spTree>
    <p:extLst>
      <p:ext uri="{BB962C8B-B14F-4D97-AF65-F5344CB8AC3E}">
        <p14:creationId xmlns:p14="http://schemas.microsoft.com/office/powerpoint/2010/main" val="2025467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4B176CD0-7173-9247-B925-EA6298D9B37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1" y="1075174"/>
            <a:ext cx="10515600" cy="615516"/>
          </a:xfrm>
        </p:spPr>
        <p:txBody>
          <a:bodyPr>
            <a:normAutofit/>
          </a:bodyPr>
          <a:lstStyle>
            <a:lvl1pPr>
              <a:defRPr sz="3200">
                <a:solidFill>
                  <a:srgbClr val="000080"/>
                </a:solidFill>
              </a:defRPr>
            </a:lvl1pPr>
          </a:lstStyle>
          <a:p>
            <a:r>
              <a:rPr lang="cs-CZ" dirty="0"/>
              <a:t>Titulek</a:t>
            </a:r>
            <a:endParaRPr lang="en-US" dirty="0"/>
          </a:p>
        </p:txBody>
      </p:sp>
      <p:sp>
        <p:nvSpPr>
          <p:cNvPr id="3" name="Content Placeholder 2"/>
          <p:cNvSpPr>
            <a:spLocks noGrp="1"/>
          </p:cNvSpPr>
          <p:nvPr>
            <p:ph idx="1"/>
          </p:nvPr>
        </p:nvSpPr>
        <p:spPr>
          <a:xfrm>
            <a:off x="838205" y="2765867"/>
            <a:ext cx="5257799" cy="2726441"/>
          </a:xfrm>
        </p:spPr>
        <p:txBody>
          <a:bodyPr>
            <a:normAutofit/>
          </a:bodyPr>
          <a:lstStyle>
            <a:lvl1pPr marL="0" indent="0">
              <a:buNone/>
              <a:defRPr sz="1500"/>
            </a:lvl1pPr>
          </a:lstStyle>
          <a:p>
            <a:pPr lvl="0"/>
            <a:r>
              <a:rPr lang="cs-CZ" dirty="0"/>
              <a:t>Upravte styly předlohy textu.</a:t>
            </a:r>
            <a:endParaRPr lang="en-US" dirty="0"/>
          </a:p>
        </p:txBody>
      </p:sp>
      <p:sp>
        <p:nvSpPr>
          <p:cNvPr id="4" name="Date Placeholder 3"/>
          <p:cNvSpPr>
            <a:spLocks noGrp="1"/>
          </p:cNvSpPr>
          <p:nvPr>
            <p:ph type="dt" sz="half" idx="10"/>
          </p:nvPr>
        </p:nvSpPr>
        <p:spPr/>
        <p:txBody>
          <a:bodyPr/>
          <a:lstStyle/>
          <a:p>
            <a:fld id="{9457AF25-D6FC-8441-9B78-A5163752D8D3}" type="datetimeFigureOut">
              <a:rPr lang="cs-CZ" smtClean="0"/>
              <a:pPr/>
              <a:t>11.09.2024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D02DF3F-A6EC-C444-ACC3-0AD8F11792CF}" type="slidenum">
              <a:rPr lang="cs-CZ" smtClean="0"/>
              <a:pPr/>
              <a:t>‹#›</a:t>
            </a:fld>
            <a:endParaRPr lang="cs-CZ"/>
          </a:p>
        </p:txBody>
      </p:sp>
      <p:sp>
        <p:nvSpPr>
          <p:cNvPr id="18" name="Zástupný symbol pro text 17">
            <a:extLst>
              <a:ext uri="{FF2B5EF4-FFF2-40B4-BE49-F238E27FC236}">
                <a16:creationId xmlns:a16="http://schemas.microsoft.com/office/drawing/2014/main" id="{629C9575-E9DE-1348-B468-45B4180E0DE4}"/>
              </a:ext>
            </a:extLst>
          </p:cNvPr>
          <p:cNvSpPr>
            <a:spLocks noGrp="1"/>
          </p:cNvSpPr>
          <p:nvPr>
            <p:ph type="body" sz="quarter" idx="13" hasCustomPrompt="1"/>
          </p:nvPr>
        </p:nvSpPr>
        <p:spPr>
          <a:xfrm>
            <a:off x="838203" y="335181"/>
            <a:ext cx="6373447" cy="404812"/>
          </a:xfrm>
        </p:spPr>
        <p:txBody>
          <a:bodyPr anchor="ctr">
            <a:normAutofit/>
          </a:bodyPr>
          <a:lstStyle>
            <a:lvl1pPr marL="0" indent="0">
              <a:buNone/>
              <a:defRPr sz="1600">
                <a:solidFill>
                  <a:schemeClr val="bg1"/>
                </a:solidFill>
              </a:defRPr>
            </a:lvl1pPr>
          </a:lstStyle>
          <a:p>
            <a:r>
              <a:rPr lang="cs-CZ" dirty="0"/>
              <a:t>Název prezentace</a:t>
            </a:r>
          </a:p>
        </p:txBody>
      </p:sp>
      <p:sp>
        <p:nvSpPr>
          <p:cNvPr id="20" name="Zástupný symbol pro text 19">
            <a:extLst>
              <a:ext uri="{FF2B5EF4-FFF2-40B4-BE49-F238E27FC236}">
                <a16:creationId xmlns:a16="http://schemas.microsoft.com/office/drawing/2014/main" id="{1E799679-CBCD-5446-A26D-6C2B9F05F2FE}"/>
              </a:ext>
            </a:extLst>
          </p:cNvPr>
          <p:cNvSpPr>
            <a:spLocks noGrp="1"/>
          </p:cNvSpPr>
          <p:nvPr>
            <p:ph type="body" sz="quarter" idx="14" hasCustomPrompt="1"/>
          </p:nvPr>
        </p:nvSpPr>
        <p:spPr>
          <a:xfrm>
            <a:off x="838201" y="1822450"/>
            <a:ext cx="10515600" cy="732286"/>
          </a:xfrm>
        </p:spPr>
        <p:txBody>
          <a:bodyPr>
            <a:noAutofit/>
          </a:bodyPr>
          <a:lstStyle>
            <a:lvl1pPr marL="0" indent="0">
              <a:buNone/>
              <a:defRPr sz="1800">
                <a:solidFill>
                  <a:srgbClr val="D9004C"/>
                </a:solidFill>
              </a:defRPr>
            </a:lvl1pPr>
          </a:lstStyle>
          <a:p>
            <a:r>
              <a:rPr lang="cs-CZ" dirty="0" err="1"/>
              <a:t>Perex</a:t>
            </a:r>
            <a:r>
              <a:rPr lang="cs-CZ" dirty="0"/>
              <a:t> text </a:t>
            </a:r>
            <a:r>
              <a:rPr lang="cs-CZ" dirty="0" err="1"/>
              <a:t>lorem</a:t>
            </a:r>
            <a:r>
              <a:rPr lang="cs-CZ" dirty="0"/>
              <a:t> </a:t>
            </a:r>
            <a:r>
              <a:rPr lang="cs-CZ" dirty="0" err="1"/>
              <a:t>ipsum</a:t>
            </a:r>
            <a:r>
              <a:rPr lang="cs-CZ" dirty="0"/>
              <a:t> text </a:t>
            </a:r>
            <a:r>
              <a:rPr lang="cs-CZ" dirty="0" err="1"/>
              <a:t>lorem</a:t>
            </a:r>
            <a:r>
              <a:rPr lang="cs-CZ" dirty="0"/>
              <a:t> </a:t>
            </a:r>
            <a:r>
              <a:rPr lang="cs-CZ" dirty="0" err="1"/>
              <a:t>ipsum</a:t>
            </a:r>
            <a:r>
              <a:rPr lang="cs-CZ" dirty="0"/>
              <a:t> text </a:t>
            </a:r>
            <a:r>
              <a:rPr lang="cs-CZ" dirty="0" err="1"/>
              <a:t>lorem</a:t>
            </a:r>
            <a:r>
              <a:rPr lang="cs-CZ" dirty="0"/>
              <a:t> </a:t>
            </a:r>
            <a:r>
              <a:rPr lang="cs-CZ" dirty="0" err="1"/>
              <a:t>ipsum</a:t>
            </a:r>
            <a:r>
              <a:rPr lang="cs-CZ" dirty="0"/>
              <a:t> text </a:t>
            </a:r>
            <a:r>
              <a:rPr lang="cs-CZ" dirty="0" err="1"/>
              <a:t>lorem</a:t>
            </a:r>
            <a:r>
              <a:rPr lang="cs-CZ" dirty="0"/>
              <a:t> </a:t>
            </a:r>
            <a:r>
              <a:rPr lang="cs-CZ" dirty="0" err="1"/>
              <a:t>ipsum</a:t>
            </a:r>
            <a:r>
              <a:rPr lang="cs-CZ" dirty="0"/>
              <a:t> text </a:t>
            </a:r>
            <a:r>
              <a:rPr lang="cs-CZ" dirty="0" err="1"/>
              <a:t>lorem</a:t>
            </a:r>
            <a:r>
              <a:rPr lang="cs-CZ" dirty="0"/>
              <a:t> </a:t>
            </a:r>
            <a:r>
              <a:rPr lang="cs-CZ" dirty="0" err="1"/>
              <a:t>ipsum</a:t>
            </a:r>
            <a:r>
              <a:rPr lang="cs-CZ" dirty="0"/>
              <a:t> text </a:t>
            </a:r>
            <a:r>
              <a:rPr lang="cs-CZ" dirty="0" err="1"/>
              <a:t>lorem</a:t>
            </a:r>
            <a:r>
              <a:rPr lang="cs-CZ" dirty="0"/>
              <a:t> </a:t>
            </a:r>
            <a:r>
              <a:rPr lang="cs-CZ" dirty="0" err="1"/>
              <a:t>ipsum</a:t>
            </a:r>
            <a:r>
              <a:rPr lang="cs-CZ" dirty="0"/>
              <a:t> text </a:t>
            </a:r>
            <a:r>
              <a:rPr lang="cs-CZ" dirty="0" err="1"/>
              <a:t>lorem</a:t>
            </a:r>
            <a:r>
              <a:rPr lang="cs-CZ" dirty="0"/>
              <a:t> </a:t>
            </a:r>
            <a:r>
              <a:rPr lang="cs-CZ" dirty="0" err="1"/>
              <a:t>ipsum</a:t>
            </a:r>
            <a:r>
              <a:rPr lang="cs-CZ" dirty="0"/>
              <a:t> text </a:t>
            </a:r>
            <a:r>
              <a:rPr lang="cs-CZ" dirty="0" err="1"/>
              <a:t>lorem</a:t>
            </a:r>
            <a:r>
              <a:rPr lang="cs-CZ" dirty="0"/>
              <a:t> </a:t>
            </a:r>
            <a:r>
              <a:rPr lang="cs-CZ" dirty="0" err="1"/>
              <a:t>ipsum</a:t>
            </a:r>
            <a:endParaRPr lang="cs-CZ" dirty="0"/>
          </a:p>
        </p:txBody>
      </p:sp>
      <p:sp>
        <p:nvSpPr>
          <p:cNvPr id="22" name="Zástupný objekt grafu 21">
            <a:extLst>
              <a:ext uri="{FF2B5EF4-FFF2-40B4-BE49-F238E27FC236}">
                <a16:creationId xmlns:a16="http://schemas.microsoft.com/office/drawing/2014/main" id="{E59335FA-FFAC-3947-8B48-258088C291D9}"/>
              </a:ext>
            </a:extLst>
          </p:cNvPr>
          <p:cNvSpPr>
            <a:spLocks noGrp="1"/>
          </p:cNvSpPr>
          <p:nvPr>
            <p:ph type="chart" sz="quarter" idx="15"/>
          </p:nvPr>
        </p:nvSpPr>
        <p:spPr>
          <a:xfrm>
            <a:off x="6185492" y="2765867"/>
            <a:ext cx="5168309" cy="2726441"/>
          </a:xfrm>
        </p:spPr>
        <p:txBody>
          <a:bodyPr/>
          <a:lstStyle/>
          <a:p>
            <a:endParaRPr lang="cs-CZ" dirty="0"/>
          </a:p>
        </p:txBody>
      </p:sp>
    </p:spTree>
    <p:extLst>
      <p:ext uri="{BB962C8B-B14F-4D97-AF65-F5344CB8AC3E}">
        <p14:creationId xmlns:p14="http://schemas.microsoft.com/office/powerpoint/2010/main" val="41521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4FF5D6E-60E4-4174-8A80-A85B5BF69FDF}" type="datetimeFigureOut">
              <a:rPr lang="cs-CZ" smtClean="0"/>
              <a:t>11.09.2024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15E8E51-C5EB-4139-B100-6B1A7CC995BE}" type="slidenum">
              <a:rPr lang="cs-CZ" smtClean="0"/>
              <a:t>‹#›</a:t>
            </a:fld>
            <a:endParaRPr lang="cs-CZ"/>
          </a:p>
        </p:txBody>
      </p:sp>
    </p:spTree>
    <p:extLst>
      <p:ext uri="{BB962C8B-B14F-4D97-AF65-F5344CB8AC3E}">
        <p14:creationId xmlns:p14="http://schemas.microsoft.com/office/powerpoint/2010/main" val="2029850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4FF5D6E-60E4-4174-8A80-A85B5BF69FDF}" type="datetimeFigureOut">
              <a:rPr lang="cs-CZ" smtClean="0"/>
              <a:t>11.09.2024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15E8E51-C5EB-4139-B100-6B1A7CC995BE}" type="slidenum">
              <a:rPr lang="cs-CZ" smtClean="0"/>
              <a:t>‹#›</a:t>
            </a:fld>
            <a:endParaRPr lang="cs-CZ"/>
          </a:p>
        </p:txBody>
      </p:sp>
    </p:spTree>
    <p:extLst>
      <p:ext uri="{BB962C8B-B14F-4D97-AF65-F5344CB8AC3E}">
        <p14:creationId xmlns:p14="http://schemas.microsoft.com/office/powerpoint/2010/main" val="229708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4FF5D6E-60E4-4174-8A80-A85B5BF69FDF}" type="datetimeFigureOut">
              <a:rPr lang="cs-CZ" smtClean="0"/>
              <a:t>11.09.2024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15E8E51-C5EB-4139-B100-6B1A7CC995BE}" type="slidenum">
              <a:rPr lang="cs-CZ" smtClean="0"/>
              <a:t>‹#›</a:t>
            </a:fld>
            <a:endParaRPr lang="cs-CZ"/>
          </a:p>
        </p:txBody>
      </p:sp>
    </p:spTree>
    <p:extLst>
      <p:ext uri="{BB962C8B-B14F-4D97-AF65-F5344CB8AC3E}">
        <p14:creationId xmlns:p14="http://schemas.microsoft.com/office/powerpoint/2010/main" val="289472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a:t>Upravte styly předlohy textu.</a:t>
            </a:r>
          </a:p>
        </p:txBody>
      </p:sp>
      <p:sp>
        <p:nvSpPr>
          <p:cNvPr id="4" name="Content Placeholder 3"/>
          <p:cNvSpPr>
            <a:spLocks noGrp="1"/>
          </p:cNvSpPr>
          <p:nvPr>
            <p:ph sz="half" idx="2"/>
          </p:nvPr>
        </p:nvSpPr>
        <p:spPr>
          <a:xfrm>
            <a:off x="839789"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2"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4FF5D6E-60E4-4174-8A80-A85B5BF69FDF}" type="datetimeFigureOut">
              <a:rPr lang="cs-CZ" smtClean="0"/>
              <a:t>11.09.2024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015E8E51-C5EB-4139-B100-6B1A7CC995BE}" type="slidenum">
              <a:rPr lang="cs-CZ" smtClean="0"/>
              <a:t>‹#›</a:t>
            </a:fld>
            <a:endParaRPr lang="cs-CZ"/>
          </a:p>
        </p:txBody>
      </p:sp>
    </p:spTree>
    <p:extLst>
      <p:ext uri="{BB962C8B-B14F-4D97-AF65-F5344CB8AC3E}">
        <p14:creationId xmlns:p14="http://schemas.microsoft.com/office/powerpoint/2010/main" val="307842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4FF5D6E-60E4-4174-8A80-A85B5BF69FDF}" type="datetimeFigureOut">
              <a:rPr lang="cs-CZ" smtClean="0"/>
              <a:t>11.09.2024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15E8E51-C5EB-4139-B100-6B1A7CC995BE}" type="slidenum">
              <a:rPr lang="cs-CZ" smtClean="0"/>
              <a:t>‹#›</a:t>
            </a:fld>
            <a:endParaRPr lang="cs-CZ"/>
          </a:p>
        </p:txBody>
      </p:sp>
    </p:spTree>
    <p:extLst>
      <p:ext uri="{BB962C8B-B14F-4D97-AF65-F5344CB8AC3E}">
        <p14:creationId xmlns:p14="http://schemas.microsoft.com/office/powerpoint/2010/main" val="103625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F5D6E-60E4-4174-8A80-A85B5BF69FDF}" type="datetimeFigureOut">
              <a:rPr lang="cs-CZ" smtClean="0"/>
              <a:t>11.09.2024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015E8E51-C5EB-4139-B100-6B1A7CC995BE}" type="slidenum">
              <a:rPr lang="cs-CZ" smtClean="0"/>
              <a:t>‹#›</a:t>
            </a:fld>
            <a:endParaRPr lang="cs-CZ"/>
          </a:p>
        </p:txBody>
      </p:sp>
    </p:spTree>
    <p:extLst>
      <p:ext uri="{BB962C8B-B14F-4D97-AF65-F5344CB8AC3E}">
        <p14:creationId xmlns:p14="http://schemas.microsoft.com/office/powerpoint/2010/main" val="127774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F4FF5D6E-60E4-4174-8A80-A85B5BF69FDF}" type="datetimeFigureOut">
              <a:rPr lang="cs-CZ" smtClean="0"/>
              <a:t>11.09.2024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15E8E51-C5EB-4139-B100-6B1A7CC995BE}" type="slidenum">
              <a:rPr lang="cs-CZ" smtClean="0"/>
              <a:t>‹#›</a:t>
            </a:fld>
            <a:endParaRPr lang="cs-CZ"/>
          </a:p>
        </p:txBody>
      </p:sp>
    </p:spTree>
    <p:extLst>
      <p:ext uri="{BB962C8B-B14F-4D97-AF65-F5344CB8AC3E}">
        <p14:creationId xmlns:p14="http://schemas.microsoft.com/office/powerpoint/2010/main" val="108201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F4FF5D6E-60E4-4174-8A80-A85B5BF69FDF}" type="datetimeFigureOut">
              <a:rPr lang="cs-CZ" smtClean="0"/>
              <a:t>11.09.2024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15E8E51-C5EB-4139-B100-6B1A7CC995BE}" type="slidenum">
              <a:rPr lang="cs-CZ" smtClean="0"/>
              <a:t>‹#›</a:t>
            </a:fld>
            <a:endParaRPr lang="cs-CZ"/>
          </a:p>
        </p:txBody>
      </p:sp>
    </p:spTree>
    <p:extLst>
      <p:ext uri="{BB962C8B-B14F-4D97-AF65-F5344CB8AC3E}">
        <p14:creationId xmlns:p14="http://schemas.microsoft.com/office/powerpoint/2010/main" val="100362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30000">
              <a:schemeClr val="accent1">
                <a:lumMod val="37000"/>
                <a:lumOff val="63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F5D6E-60E4-4174-8A80-A85B5BF69FDF}" type="datetimeFigureOut">
              <a:rPr lang="cs-CZ" smtClean="0"/>
              <a:t>11.09.2024</a:t>
            </a:fld>
            <a:endParaRPr lang="cs-CZ"/>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E8E51-C5EB-4139-B100-6B1A7CC995BE}" type="slidenum">
              <a:rPr lang="cs-CZ" smtClean="0"/>
              <a:t>‹#›</a:t>
            </a:fld>
            <a:endParaRPr lang="cs-CZ"/>
          </a:p>
        </p:txBody>
      </p:sp>
    </p:spTree>
    <p:extLst>
      <p:ext uri="{BB962C8B-B14F-4D97-AF65-F5344CB8AC3E}">
        <p14:creationId xmlns:p14="http://schemas.microsoft.com/office/powerpoint/2010/main" val="2442774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11" Type="http://schemas.microsoft.com/office/2007/relationships/hdphoto" Target="../media/hdphoto5.wdp"/><Relationship Id="rId5" Type="http://schemas.microsoft.com/office/2007/relationships/hdphoto" Target="../media/hdphoto3.wdp"/><Relationship Id="rId10" Type="http://schemas.openxmlformats.org/officeDocument/2006/relationships/image" Target="../media/image13.png"/><Relationship Id="rId4" Type="http://schemas.openxmlformats.org/officeDocument/2006/relationships/image" Target="../media/image11.pn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hdphoto" Target="../media/hdphoto6.wdp"/><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mailto:martin.hruska@csspraha.cz" TargetMode="External"/><Relationship Id="rId3" Type="http://schemas.openxmlformats.org/officeDocument/2006/relationships/hyperlink" Target="https://najemniagentura.praha.eu/" TargetMode="External"/><Relationship Id="rId7" Type="http://schemas.openxmlformats.org/officeDocument/2006/relationships/image" Target="../media/image21.png"/><Relationship Id="rId2" Type="http://schemas.openxmlformats.org/officeDocument/2006/relationships/image" Target="../media/image18.gif"/><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hyperlink" Target="https://m.facebook.com/mestskanajemniagentura.cz/" TargetMode="External"/><Relationship Id="rId9"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gif"/><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13"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hueOff val="0"/>
            <a:satOff val="0"/>
            <a:lumOff val="0"/>
          </a:schemeClr>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4B4E282C-83E7-45B2-BF57-312C0D7A1B9C}"/>
              </a:ext>
            </a:extLst>
          </p:cNvPr>
          <p:cNvPicPr>
            <a:picLocks noChangeAspect="1"/>
          </p:cNvPicPr>
          <p:nvPr/>
        </p:nvPicPr>
        <p:blipFill>
          <a:blip r:embed="rId2"/>
          <a:stretch>
            <a:fillRect/>
          </a:stretch>
        </p:blipFill>
        <p:spPr>
          <a:xfrm>
            <a:off x="0" y="2473980"/>
            <a:ext cx="12192000" cy="4384023"/>
          </a:xfrm>
          <a:prstGeom prst="rect">
            <a:avLst/>
          </a:prstGeom>
        </p:spPr>
      </p:pic>
      <p:sp>
        <p:nvSpPr>
          <p:cNvPr id="2" name="Nadpis 1">
            <a:extLst>
              <a:ext uri="{FF2B5EF4-FFF2-40B4-BE49-F238E27FC236}">
                <a16:creationId xmlns:a16="http://schemas.microsoft.com/office/drawing/2014/main" id="{A06758EE-BBFD-7044-962D-6E40844006BD}"/>
              </a:ext>
            </a:extLst>
          </p:cNvPr>
          <p:cNvSpPr>
            <a:spLocks noGrp="1"/>
          </p:cNvSpPr>
          <p:nvPr>
            <p:ph type="ctrTitle"/>
          </p:nvPr>
        </p:nvSpPr>
        <p:spPr>
          <a:xfrm>
            <a:off x="1066800" y="3283295"/>
            <a:ext cx="10058400" cy="1002684"/>
          </a:xfrm>
        </p:spPr>
        <p:txBody>
          <a:bodyPr>
            <a:normAutofit fontScale="90000"/>
          </a:bodyPr>
          <a:lstStyle/>
          <a:p>
            <a:br>
              <a:rPr lang="cs-CZ" sz="4800" dirty="0">
                <a:solidFill>
                  <a:schemeClr val="accent1">
                    <a:lumMod val="50000"/>
                  </a:schemeClr>
                </a:solidFill>
                <a:latin typeface="NeueKabelW01-Book" panose="020C0602020203020303" pitchFamily="34" charset="0"/>
              </a:rPr>
            </a:br>
            <a:r>
              <a:rPr lang="cs-CZ" dirty="0">
                <a:solidFill>
                  <a:schemeClr val="accent1">
                    <a:lumMod val="50000"/>
                  </a:schemeClr>
                </a:solidFill>
                <a:latin typeface="NeueKabelW01-Book" panose="020C0602020203020303" pitchFamily="34" charset="0"/>
              </a:rPr>
              <a:t>MĚSTSKÁ NÁJEMNÍ AGENTURA</a:t>
            </a:r>
            <a:br>
              <a:rPr lang="cs-CZ" dirty="0">
                <a:solidFill>
                  <a:schemeClr val="accent1">
                    <a:lumMod val="50000"/>
                  </a:schemeClr>
                </a:solidFill>
                <a:latin typeface="NeueKabelW01-Book" panose="020C0602020203020303" pitchFamily="34" charset="0"/>
              </a:rPr>
            </a:br>
            <a:br>
              <a:rPr lang="cs-CZ" dirty="0">
                <a:solidFill>
                  <a:schemeClr val="accent1">
                    <a:lumMod val="50000"/>
                  </a:schemeClr>
                </a:solidFill>
                <a:latin typeface="NeueKabelW01-Book" panose="020C0602020203020303" pitchFamily="34" charset="0"/>
              </a:rPr>
            </a:br>
            <a:r>
              <a:rPr lang="cs-CZ" dirty="0">
                <a:solidFill>
                  <a:schemeClr val="accent1">
                    <a:lumMod val="50000"/>
                  </a:schemeClr>
                </a:solidFill>
                <a:latin typeface="NeueKabelW01-Book" panose="020C0602020203020303" pitchFamily="34" charset="0"/>
              </a:rPr>
              <a:t>3 roky fungování MNA v Praze</a:t>
            </a:r>
            <a:endParaRPr lang="cs-CZ" sz="4800" dirty="0">
              <a:solidFill>
                <a:schemeClr val="accent1">
                  <a:lumMod val="50000"/>
                </a:schemeClr>
              </a:solidFill>
              <a:latin typeface="NeueKabelW01-Book" panose="020C0602020203020303" pitchFamily="34" charset="0"/>
            </a:endParaRPr>
          </a:p>
        </p:txBody>
      </p:sp>
      <p:sp>
        <p:nvSpPr>
          <p:cNvPr id="3" name="Podnadpis 2">
            <a:extLst>
              <a:ext uri="{FF2B5EF4-FFF2-40B4-BE49-F238E27FC236}">
                <a16:creationId xmlns:a16="http://schemas.microsoft.com/office/drawing/2014/main" id="{DA3414F2-5B0E-804A-9F04-BE935A789035}"/>
              </a:ext>
            </a:extLst>
          </p:cNvPr>
          <p:cNvSpPr>
            <a:spLocks noGrp="1"/>
          </p:cNvSpPr>
          <p:nvPr>
            <p:ph type="subTitle" idx="1"/>
          </p:nvPr>
        </p:nvSpPr>
        <p:spPr>
          <a:xfrm>
            <a:off x="258932" y="4385196"/>
            <a:ext cx="11674136" cy="2323271"/>
          </a:xfrm>
        </p:spPr>
        <p:txBody>
          <a:bodyPr>
            <a:normAutofit/>
          </a:bodyPr>
          <a:lstStyle/>
          <a:p>
            <a:endParaRPr lang="cs-CZ" sz="1000" b="1" dirty="0">
              <a:solidFill>
                <a:schemeClr val="accent1">
                  <a:lumMod val="50000"/>
                </a:schemeClr>
              </a:solidFill>
              <a:latin typeface="NeueKabelW01-Book" panose="020C0602020203020303" pitchFamily="34" charset="0"/>
            </a:endParaRPr>
          </a:p>
          <a:p>
            <a:pPr algn="l"/>
            <a:endParaRPr lang="cs-CZ" sz="1400" b="1" dirty="0">
              <a:solidFill>
                <a:schemeClr val="accent1">
                  <a:lumMod val="50000"/>
                </a:schemeClr>
              </a:solidFill>
              <a:latin typeface="NeueKabelW01-Book" panose="020C0602020203020303" pitchFamily="34" charset="0"/>
            </a:endParaRPr>
          </a:p>
          <a:p>
            <a:pPr algn="l"/>
            <a:endParaRPr lang="cs-CZ" sz="1400" b="1" dirty="0">
              <a:solidFill>
                <a:schemeClr val="accent1">
                  <a:lumMod val="50000"/>
                </a:schemeClr>
              </a:solidFill>
              <a:latin typeface="NeueKabelW01-Book" panose="020C0602020203020303" pitchFamily="34" charset="0"/>
            </a:endParaRPr>
          </a:p>
          <a:p>
            <a:pPr algn="l"/>
            <a:endParaRPr lang="cs-CZ" sz="1400" b="1" dirty="0">
              <a:solidFill>
                <a:schemeClr val="accent1">
                  <a:lumMod val="50000"/>
                </a:schemeClr>
              </a:solidFill>
              <a:latin typeface="NeueKabelW01-Book" panose="020C0602020203020303" pitchFamily="34" charset="0"/>
            </a:endParaRPr>
          </a:p>
          <a:p>
            <a:pPr algn="l"/>
            <a:endParaRPr lang="cs-CZ" sz="1400" b="1" dirty="0">
              <a:solidFill>
                <a:schemeClr val="accent1">
                  <a:lumMod val="50000"/>
                </a:schemeClr>
              </a:solidFill>
              <a:latin typeface="NeueKabelW01-Book" panose="020C0602020203020303" pitchFamily="34" charset="0"/>
            </a:endParaRPr>
          </a:p>
          <a:p>
            <a:pPr algn="l"/>
            <a:r>
              <a:rPr lang="en-US" sz="1400" dirty="0">
                <a:solidFill>
                  <a:schemeClr val="accent1">
                    <a:lumMod val="50000"/>
                  </a:schemeClr>
                </a:solidFill>
                <a:latin typeface="NeueKabelW01-Book" panose="020C0602020203020303" pitchFamily="34" charset="0"/>
              </a:rPr>
              <a:t> </a:t>
            </a:r>
            <a:endParaRPr lang="cs-CZ" sz="1400" dirty="0">
              <a:solidFill>
                <a:schemeClr val="accent1">
                  <a:lumMod val="50000"/>
                </a:schemeClr>
              </a:solidFill>
              <a:latin typeface="NeueKabelW01-Book" panose="020C0602020203020303" pitchFamily="34" charset="0"/>
            </a:endParaRPr>
          </a:p>
        </p:txBody>
      </p:sp>
      <p:pic>
        <p:nvPicPr>
          <p:cNvPr id="9" name="Obrázek 8">
            <a:extLst>
              <a:ext uri="{FF2B5EF4-FFF2-40B4-BE49-F238E27FC236}">
                <a16:creationId xmlns:a16="http://schemas.microsoft.com/office/drawing/2014/main" id="{B935A1A7-FAF6-498E-89A5-6093846D4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563" y="51284"/>
            <a:ext cx="3701159" cy="1221577"/>
          </a:xfrm>
          <a:prstGeom prst="rect">
            <a:avLst/>
          </a:prstGeom>
        </p:spPr>
      </p:pic>
      <p:pic>
        <p:nvPicPr>
          <p:cNvPr id="1026" name="Picture 2" descr="Centrum sociálních služeb Praha">
            <a:extLst>
              <a:ext uri="{FF2B5EF4-FFF2-40B4-BE49-F238E27FC236}">
                <a16:creationId xmlns:a16="http://schemas.microsoft.com/office/drawing/2014/main" id="{01336007-2428-455D-AE36-7943E3820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8722" y="244580"/>
            <a:ext cx="19050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31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44825C-F7BF-49D5-B501-2550BAAF8209}"/>
              </a:ext>
            </a:extLst>
          </p:cNvPr>
          <p:cNvSpPr>
            <a:spLocks noGrp="1"/>
          </p:cNvSpPr>
          <p:nvPr>
            <p:ph type="title"/>
          </p:nvPr>
        </p:nvSpPr>
        <p:spPr/>
        <p:txBody>
          <a:bodyPr>
            <a:normAutofit/>
          </a:bodyPr>
          <a:lstStyle/>
          <a:p>
            <a:r>
              <a:rPr lang="cs-CZ" b="1" dirty="0"/>
              <a:t>PRINCIPY PRÁCE MNA</a:t>
            </a:r>
            <a:endParaRPr lang="cs-CZ" dirty="0"/>
          </a:p>
        </p:txBody>
      </p:sp>
      <p:sp>
        <p:nvSpPr>
          <p:cNvPr id="3" name="Zástupný symbol pro obsah 2">
            <a:extLst>
              <a:ext uri="{FF2B5EF4-FFF2-40B4-BE49-F238E27FC236}">
                <a16:creationId xmlns:a16="http://schemas.microsoft.com/office/drawing/2014/main" id="{746BDEF4-49A3-41FB-BA2A-51C749E7F46A}"/>
              </a:ext>
            </a:extLst>
          </p:cNvPr>
          <p:cNvSpPr>
            <a:spLocks noGrp="1"/>
          </p:cNvSpPr>
          <p:nvPr>
            <p:ph idx="1"/>
          </p:nvPr>
        </p:nvSpPr>
        <p:spPr>
          <a:xfrm>
            <a:off x="838200" y="1915272"/>
            <a:ext cx="10515600" cy="4351338"/>
          </a:xfrm>
        </p:spPr>
        <p:txBody>
          <a:bodyPr>
            <a:normAutofit/>
          </a:bodyPr>
          <a:lstStyle/>
          <a:p>
            <a:pPr marL="514350" indent="-514350" fontAlgn="base">
              <a:buFont typeface="+mj-lt"/>
              <a:buAutoNum type="arabicParenR"/>
            </a:pPr>
            <a:r>
              <a:rPr lang="cs-CZ" cap="all" dirty="0"/>
              <a:t>ASISTENCE POTŘEBNÝM</a:t>
            </a:r>
          </a:p>
          <a:p>
            <a:pPr marL="514350" indent="-514350" fontAlgn="base">
              <a:buFont typeface="+mj-lt"/>
              <a:buAutoNum type="arabicParenR"/>
            </a:pPr>
            <a:r>
              <a:rPr lang="cs-CZ" cap="all" dirty="0"/>
              <a:t>DŮVĚRA</a:t>
            </a:r>
          </a:p>
          <a:p>
            <a:pPr marL="514350" indent="-514350" fontAlgn="base">
              <a:buFont typeface="+mj-lt"/>
              <a:buAutoNum type="arabicParenR"/>
            </a:pPr>
            <a:r>
              <a:rPr lang="cs-CZ" cap="all" dirty="0"/>
              <a:t>NESTRANNOST</a:t>
            </a:r>
          </a:p>
          <a:p>
            <a:pPr marL="514350" indent="-514350" fontAlgn="base">
              <a:buFont typeface="+mj-lt"/>
              <a:buAutoNum type="arabicParenR"/>
            </a:pPr>
            <a:r>
              <a:rPr lang="cs-CZ" cap="all" dirty="0"/>
              <a:t>OBJEKTIVITA</a:t>
            </a:r>
          </a:p>
          <a:p>
            <a:pPr marL="514350" indent="-514350" fontAlgn="base">
              <a:buFont typeface="+mj-lt"/>
              <a:buAutoNum type="arabicParenR"/>
            </a:pPr>
            <a:r>
              <a:rPr lang="cs-CZ" cap="all" dirty="0"/>
              <a:t>RESPEKT</a:t>
            </a:r>
          </a:p>
          <a:p>
            <a:pPr marL="514350" indent="-514350" fontAlgn="base">
              <a:buFont typeface="+mj-lt"/>
              <a:buAutoNum type="arabicParenR"/>
            </a:pPr>
            <a:r>
              <a:rPr lang="cs-CZ" cap="all" dirty="0"/>
              <a:t>TRANSPARENTNOST</a:t>
            </a:r>
          </a:p>
          <a:p>
            <a:pPr marL="514350" indent="-514350" fontAlgn="base">
              <a:buFont typeface="+mj-lt"/>
              <a:buAutoNum type="arabicParenR"/>
            </a:pPr>
            <a:r>
              <a:rPr lang="cs-CZ" cap="all" dirty="0"/>
              <a:t>ZÁKAZ DISKRIMINACE</a:t>
            </a:r>
          </a:p>
          <a:p>
            <a:pPr marL="514350" indent="-514350" fontAlgn="base">
              <a:buFont typeface="+mj-lt"/>
              <a:buAutoNum type="arabicParenR"/>
            </a:pPr>
            <a:r>
              <a:rPr lang="cs-CZ" cap="all" dirty="0"/>
              <a:t>ZÁKAZ STŘETU ZÁJMŮ</a:t>
            </a:r>
          </a:p>
        </p:txBody>
      </p:sp>
    </p:spTree>
    <p:extLst>
      <p:ext uri="{BB962C8B-B14F-4D97-AF65-F5344CB8AC3E}">
        <p14:creationId xmlns:p14="http://schemas.microsoft.com/office/powerpoint/2010/main" val="428116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068BD7-BA26-4056-875A-380499AC4C02}"/>
              </a:ext>
            </a:extLst>
          </p:cNvPr>
          <p:cNvSpPr>
            <a:spLocks noGrp="1"/>
          </p:cNvSpPr>
          <p:nvPr>
            <p:ph type="title"/>
          </p:nvPr>
        </p:nvSpPr>
        <p:spPr/>
        <p:txBody>
          <a:bodyPr/>
          <a:lstStyle/>
          <a:p>
            <a:r>
              <a:rPr lang="cs-CZ" dirty="0"/>
              <a:t>Minulost a současnost MNA</a:t>
            </a:r>
          </a:p>
        </p:txBody>
      </p:sp>
      <p:sp>
        <p:nvSpPr>
          <p:cNvPr id="3" name="Zástupný symbol pro text 2">
            <a:extLst>
              <a:ext uri="{FF2B5EF4-FFF2-40B4-BE49-F238E27FC236}">
                <a16:creationId xmlns:a16="http://schemas.microsoft.com/office/drawing/2014/main" id="{46822990-66CF-4492-8852-90CC3ADD39F6}"/>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886789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809DDA-3A7B-4352-8CA3-40A7527F915A}"/>
              </a:ext>
            </a:extLst>
          </p:cNvPr>
          <p:cNvSpPr>
            <a:spLocks noGrp="1"/>
          </p:cNvSpPr>
          <p:nvPr>
            <p:ph type="title"/>
          </p:nvPr>
        </p:nvSpPr>
        <p:spPr/>
        <p:txBody>
          <a:bodyPr/>
          <a:lstStyle/>
          <a:p>
            <a:r>
              <a:rPr lang="cs-CZ" dirty="0"/>
              <a:t>Nájemníci</a:t>
            </a:r>
          </a:p>
        </p:txBody>
      </p:sp>
      <p:sp>
        <p:nvSpPr>
          <p:cNvPr id="3" name="Zástupný symbol pro obsah 2">
            <a:extLst>
              <a:ext uri="{FF2B5EF4-FFF2-40B4-BE49-F238E27FC236}">
                <a16:creationId xmlns:a16="http://schemas.microsoft.com/office/drawing/2014/main" id="{ECA2B953-848B-4026-9CD0-502864EC1515}"/>
              </a:ext>
            </a:extLst>
          </p:cNvPr>
          <p:cNvSpPr>
            <a:spLocks noGrp="1"/>
          </p:cNvSpPr>
          <p:nvPr>
            <p:ph idx="1"/>
          </p:nvPr>
        </p:nvSpPr>
        <p:spPr>
          <a:xfrm>
            <a:off x="838200" y="1479176"/>
            <a:ext cx="10515600" cy="5013695"/>
          </a:xfrm>
        </p:spPr>
        <p:txBody>
          <a:bodyPr>
            <a:normAutofit fontScale="85000" lnSpcReduction="20000"/>
          </a:bodyPr>
          <a:lstStyle/>
          <a:p>
            <a:pPr marL="0" indent="0">
              <a:buNone/>
            </a:pPr>
            <a:r>
              <a:rPr lang="cs-CZ" dirty="0"/>
              <a:t>Celkově můžeme říct, že charakter domácností, které zvládla MNA úspěšně zabydlet, je zatím poměrně různorodý. Pokud bychom měli přesto říct, které situace MNA řešila dle vlastních dat relativně častěji, jednalo by se o bydlení v azylovém domě, problém diskriminace a nemožnost překonat překážku v podobě kauce a vysokých cen nájmů. </a:t>
            </a:r>
          </a:p>
          <a:p>
            <a:pPr marL="0" indent="0">
              <a:buNone/>
            </a:pPr>
            <a:r>
              <a:rPr lang="cs-CZ" b="1" dirty="0"/>
              <a:t>Proces výběru nájemců</a:t>
            </a:r>
            <a:endParaRPr lang="cs-CZ" dirty="0"/>
          </a:p>
          <a:p>
            <a:pPr lvl="0"/>
            <a:r>
              <a:rPr lang="cs-CZ" dirty="0"/>
              <a:t>Rychlost oslovení a </a:t>
            </a:r>
            <a:r>
              <a:rPr lang="cs-CZ" dirty="0" err="1"/>
              <a:t>zprocesování</a:t>
            </a:r>
            <a:r>
              <a:rPr lang="cs-CZ" dirty="0"/>
              <a:t> získání bytu;</a:t>
            </a:r>
          </a:p>
          <a:p>
            <a:pPr lvl="0"/>
            <a:r>
              <a:rPr lang="cs-CZ" dirty="0"/>
              <a:t>Proaktivní přístup MNA;</a:t>
            </a:r>
          </a:p>
          <a:p>
            <a:pPr lvl="0"/>
            <a:r>
              <a:rPr lang="cs-CZ" dirty="0"/>
              <a:t>Neporozumění, proč vybrali pro MNA zrovna je;</a:t>
            </a:r>
          </a:p>
          <a:p>
            <a:pPr lvl="0"/>
            <a:r>
              <a:rPr lang="cs-CZ" dirty="0"/>
              <a:t>Neznalost MNA.</a:t>
            </a:r>
          </a:p>
          <a:p>
            <a:pPr marL="0" indent="0">
              <a:buNone/>
            </a:pPr>
            <a:r>
              <a:rPr lang="cs-CZ" b="1" dirty="0"/>
              <a:t>Pracovník MNA jako:</a:t>
            </a:r>
          </a:p>
          <a:p>
            <a:pPr lvl="0"/>
            <a:r>
              <a:rPr lang="cs-CZ" dirty="0"/>
              <a:t>Klíčový kontakt provázející celým procesem;</a:t>
            </a:r>
          </a:p>
          <a:p>
            <a:pPr lvl="0"/>
            <a:r>
              <a:rPr lang="cs-CZ" dirty="0"/>
              <a:t>Partner nájemníků respektující specifika a potřeby klientů;</a:t>
            </a:r>
          </a:p>
          <a:p>
            <a:pPr lvl="0"/>
            <a:r>
              <a:rPr lang="cs-CZ" dirty="0"/>
              <a:t>Specialista nabízející řešení a disponující nástroji k řešení.</a:t>
            </a:r>
          </a:p>
          <a:p>
            <a:pPr lvl="0"/>
            <a:endParaRPr lang="cs-CZ" dirty="0"/>
          </a:p>
          <a:p>
            <a:endParaRPr lang="cs-CZ" dirty="0"/>
          </a:p>
        </p:txBody>
      </p:sp>
    </p:spTree>
    <p:extLst>
      <p:ext uri="{BB962C8B-B14F-4D97-AF65-F5344CB8AC3E}">
        <p14:creationId xmlns:p14="http://schemas.microsoft.com/office/powerpoint/2010/main" val="667334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E321C0-FDA2-4D42-A629-D791ABBA2EB0}"/>
              </a:ext>
            </a:extLst>
          </p:cNvPr>
          <p:cNvSpPr>
            <a:spLocks noGrp="1"/>
          </p:cNvSpPr>
          <p:nvPr>
            <p:ph type="title"/>
          </p:nvPr>
        </p:nvSpPr>
        <p:spPr/>
        <p:txBody>
          <a:bodyPr/>
          <a:lstStyle/>
          <a:p>
            <a:r>
              <a:rPr lang="cs-CZ" dirty="0"/>
              <a:t>+/-</a:t>
            </a:r>
          </a:p>
        </p:txBody>
      </p:sp>
      <p:sp>
        <p:nvSpPr>
          <p:cNvPr id="3" name="Zástupný symbol pro obsah 2">
            <a:extLst>
              <a:ext uri="{FF2B5EF4-FFF2-40B4-BE49-F238E27FC236}">
                <a16:creationId xmlns:a16="http://schemas.microsoft.com/office/drawing/2014/main" id="{1CE40811-B7B2-4858-B5E5-D5115B6CA2B1}"/>
              </a:ext>
            </a:extLst>
          </p:cNvPr>
          <p:cNvSpPr>
            <a:spLocks noGrp="1"/>
          </p:cNvSpPr>
          <p:nvPr>
            <p:ph idx="1"/>
          </p:nvPr>
        </p:nvSpPr>
        <p:spPr/>
        <p:txBody>
          <a:bodyPr>
            <a:normAutofit fontScale="92500" lnSpcReduction="20000"/>
          </a:bodyPr>
          <a:lstStyle/>
          <a:p>
            <a:pPr marL="0" lvl="0" indent="0">
              <a:buNone/>
            </a:pPr>
            <a:r>
              <a:rPr lang="cs-CZ" dirty="0"/>
              <a:t>Negativní zkušenosti při snaze o získání městského bytu;</a:t>
            </a:r>
          </a:p>
          <a:p>
            <a:pPr marL="0" lvl="0" indent="0">
              <a:buNone/>
            </a:pPr>
            <a:endParaRPr lang="cs-CZ" dirty="0"/>
          </a:p>
          <a:p>
            <a:pPr marL="0" lvl="0" indent="0">
              <a:buNone/>
            </a:pPr>
            <a:r>
              <a:rPr lang="cs-CZ" dirty="0"/>
              <a:t>Pozitivní zkušenost s MNA – mají </a:t>
            </a:r>
            <a:r>
              <a:rPr lang="cs-CZ" b="1" dirty="0"/>
              <a:t>nástroje k řešení</a:t>
            </a:r>
            <a:r>
              <a:rPr lang="cs-CZ" dirty="0"/>
              <a:t>;</a:t>
            </a:r>
          </a:p>
          <a:p>
            <a:pPr marL="0" lvl="0" indent="0">
              <a:buNone/>
            </a:pPr>
            <a:r>
              <a:rPr lang="cs-CZ" dirty="0"/>
              <a:t>Vnímaná </a:t>
            </a:r>
            <a:r>
              <a:rPr lang="cs-CZ" b="1" dirty="0"/>
              <a:t>nižší jistota v bytě přes MNA </a:t>
            </a:r>
            <a:r>
              <a:rPr lang="cs-CZ" dirty="0"/>
              <a:t>než při získání městského bytu – s časem ale vnímání jistoty MNA relativně stoupá;</a:t>
            </a:r>
          </a:p>
          <a:p>
            <a:pPr marL="0" indent="0">
              <a:buNone/>
            </a:pPr>
            <a:r>
              <a:rPr lang="cs-CZ" dirty="0"/>
              <a:t>oslovení nájemníci hodnotili své nové bydlení silně pozitivně;</a:t>
            </a:r>
          </a:p>
          <a:p>
            <a:pPr marL="0" indent="0">
              <a:buNone/>
            </a:pPr>
            <a:r>
              <a:rPr lang="cs-CZ" dirty="0"/>
              <a:t>nájemníci velmi často v souvislosti s novým bydlením vyzdvihovali především </a:t>
            </a:r>
            <a:r>
              <a:rPr lang="cs-CZ" b="1" dirty="0"/>
              <a:t>klid a méně stresu a zlepšení psychického stavu</a:t>
            </a:r>
            <a:r>
              <a:rPr lang="cs-CZ" dirty="0"/>
              <a:t>. </a:t>
            </a:r>
          </a:p>
          <a:p>
            <a:pPr marL="0" indent="0">
              <a:buNone/>
            </a:pPr>
            <a:r>
              <a:rPr lang="cs-CZ" b="1" dirty="0"/>
              <a:t>stabilizaci</a:t>
            </a:r>
            <a:r>
              <a:rPr lang="cs-CZ" dirty="0"/>
              <a:t> rodinné situace, zklidnění dětí atd. </a:t>
            </a:r>
          </a:p>
          <a:p>
            <a:pPr marL="0" indent="0">
              <a:buNone/>
            </a:pPr>
            <a:r>
              <a:rPr lang="cs-CZ" b="1" dirty="0"/>
              <a:t>finanční</a:t>
            </a:r>
            <a:r>
              <a:rPr lang="cs-CZ" dirty="0"/>
              <a:t> aspekt stávajícího bydlení</a:t>
            </a:r>
          </a:p>
          <a:p>
            <a:pPr marL="0" indent="0">
              <a:buNone/>
            </a:pPr>
            <a:r>
              <a:rPr lang="cs-CZ" b="1" dirty="0"/>
              <a:t>finanční náročnost </a:t>
            </a:r>
            <a:r>
              <a:rPr lang="cs-CZ" dirty="0"/>
              <a:t>už před podpisem smlouvy (kauce, jistiny) a diskriminace.</a:t>
            </a:r>
          </a:p>
          <a:p>
            <a:endParaRPr lang="cs-CZ" dirty="0"/>
          </a:p>
        </p:txBody>
      </p:sp>
    </p:spTree>
    <p:extLst>
      <p:ext uri="{BB962C8B-B14F-4D97-AF65-F5344CB8AC3E}">
        <p14:creationId xmlns:p14="http://schemas.microsoft.com/office/powerpoint/2010/main" val="206294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CE8900-1423-4E6A-8C92-522F05F95AE3}"/>
              </a:ext>
            </a:extLst>
          </p:cNvPr>
          <p:cNvSpPr>
            <a:spLocks noGrp="1"/>
          </p:cNvSpPr>
          <p:nvPr>
            <p:ph type="title"/>
          </p:nvPr>
        </p:nvSpPr>
        <p:spPr/>
        <p:txBody>
          <a:bodyPr/>
          <a:lstStyle/>
          <a:p>
            <a:r>
              <a:rPr lang="cs-CZ" dirty="0"/>
              <a:t>Majitelé</a:t>
            </a:r>
          </a:p>
        </p:txBody>
      </p:sp>
      <p:sp>
        <p:nvSpPr>
          <p:cNvPr id="3" name="Zástupný symbol pro obsah 2">
            <a:extLst>
              <a:ext uri="{FF2B5EF4-FFF2-40B4-BE49-F238E27FC236}">
                <a16:creationId xmlns:a16="http://schemas.microsoft.com/office/drawing/2014/main" id="{A7A4E7F0-5720-4B6B-B0C9-4B47BB8E47C2}"/>
              </a:ext>
            </a:extLst>
          </p:cNvPr>
          <p:cNvSpPr>
            <a:spLocks noGrp="1"/>
          </p:cNvSpPr>
          <p:nvPr>
            <p:ph idx="1"/>
          </p:nvPr>
        </p:nvSpPr>
        <p:spPr/>
        <p:txBody>
          <a:bodyPr>
            <a:normAutofit fontScale="77500" lnSpcReduction="20000"/>
          </a:bodyPr>
          <a:lstStyle/>
          <a:p>
            <a:pPr marL="0" indent="0">
              <a:buNone/>
            </a:pPr>
            <a:r>
              <a:rPr lang="cs-CZ" b="1" dirty="0"/>
              <a:t>Motivace majitelů zapojit se do MNA</a:t>
            </a:r>
            <a:endParaRPr lang="cs-CZ" dirty="0"/>
          </a:p>
          <a:p>
            <a:pPr lvl="0"/>
            <a:r>
              <a:rPr lang="cs-CZ" dirty="0"/>
              <a:t>Úbytek starostí;</a:t>
            </a:r>
          </a:p>
          <a:p>
            <a:pPr lvl="0"/>
            <a:r>
              <a:rPr lang="cs-CZ" dirty="0"/>
              <a:t>Vhodně nastavené garance;</a:t>
            </a:r>
          </a:p>
          <a:p>
            <a:pPr lvl="0"/>
            <a:r>
              <a:rPr lang="cs-CZ" dirty="0"/>
              <a:t>Sociální přesah.</a:t>
            </a:r>
          </a:p>
          <a:p>
            <a:pPr marL="0" indent="0">
              <a:buNone/>
            </a:pPr>
            <a:r>
              <a:rPr lang="cs-CZ" b="1" dirty="0"/>
              <a:t>Proces zapojení a přístup MNA k majitelům</a:t>
            </a:r>
            <a:endParaRPr lang="cs-CZ" dirty="0"/>
          </a:p>
          <a:p>
            <a:pPr lvl="0"/>
            <a:r>
              <a:rPr lang="cs-CZ" dirty="0"/>
              <a:t>Rychlost;</a:t>
            </a:r>
          </a:p>
          <a:p>
            <a:pPr lvl="0"/>
            <a:r>
              <a:rPr lang="cs-CZ" dirty="0"/>
              <a:t>Profesionalita;</a:t>
            </a:r>
          </a:p>
          <a:p>
            <a:pPr lvl="0"/>
            <a:r>
              <a:rPr lang="cs-CZ" dirty="0"/>
              <a:t>Naplnění principů fungování MNA v praxi.</a:t>
            </a:r>
          </a:p>
          <a:p>
            <a:pPr marL="0" lvl="0" indent="0">
              <a:buNone/>
            </a:pPr>
            <a:r>
              <a:rPr lang="cs-CZ" b="1" dirty="0"/>
              <a:t>Podmínky smlouvy </a:t>
            </a:r>
            <a:endParaRPr lang="cs-CZ" dirty="0"/>
          </a:p>
          <a:p>
            <a:pPr lvl="0"/>
            <a:r>
              <a:rPr lang="cs-CZ" dirty="0"/>
              <a:t>Vnímaná obtížná vypověditelnost smlouvy;</a:t>
            </a:r>
          </a:p>
          <a:p>
            <a:pPr lvl="0"/>
            <a:r>
              <a:rPr lang="cs-CZ" dirty="0"/>
              <a:t>Chybějící inflační doložka;</a:t>
            </a:r>
          </a:p>
          <a:p>
            <a:pPr lvl="0"/>
            <a:r>
              <a:rPr lang="cs-CZ" dirty="0"/>
              <a:t>Stanovení ceny bytu dle lokality a jeho vybavenosti.</a:t>
            </a:r>
          </a:p>
          <a:p>
            <a:pPr lvl="0"/>
            <a:endParaRPr lang="cs-CZ" dirty="0"/>
          </a:p>
          <a:p>
            <a:endParaRPr lang="cs-CZ" dirty="0"/>
          </a:p>
        </p:txBody>
      </p:sp>
    </p:spTree>
    <p:extLst>
      <p:ext uri="{BB962C8B-B14F-4D97-AF65-F5344CB8AC3E}">
        <p14:creationId xmlns:p14="http://schemas.microsoft.com/office/powerpoint/2010/main" val="1531429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13D5FC-FAC1-4BD5-950F-E543B5536B92}"/>
              </a:ext>
            </a:extLst>
          </p:cNvPr>
          <p:cNvSpPr>
            <a:spLocks noGrp="1"/>
          </p:cNvSpPr>
          <p:nvPr>
            <p:ph type="title"/>
          </p:nvPr>
        </p:nvSpPr>
        <p:spPr/>
        <p:txBody>
          <a:bodyPr/>
          <a:lstStyle/>
          <a:p>
            <a:r>
              <a:rPr lang="cs-CZ" dirty="0"/>
              <a:t>+/-</a:t>
            </a:r>
          </a:p>
        </p:txBody>
      </p:sp>
      <p:sp>
        <p:nvSpPr>
          <p:cNvPr id="3" name="Zástupný symbol pro obsah 2">
            <a:extLst>
              <a:ext uri="{FF2B5EF4-FFF2-40B4-BE49-F238E27FC236}">
                <a16:creationId xmlns:a16="http://schemas.microsoft.com/office/drawing/2014/main" id="{B67BA5B5-3EBA-4C94-BFDC-0E0DB7EDF8AE}"/>
              </a:ext>
            </a:extLst>
          </p:cNvPr>
          <p:cNvSpPr>
            <a:spLocks noGrp="1"/>
          </p:cNvSpPr>
          <p:nvPr>
            <p:ph idx="1"/>
          </p:nvPr>
        </p:nvSpPr>
        <p:spPr/>
        <p:txBody>
          <a:bodyPr>
            <a:normAutofit lnSpcReduction="10000"/>
          </a:bodyPr>
          <a:lstStyle/>
          <a:p>
            <a:r>
              <a:rPr lang="cs-CZ" b="1" dirty="0"/>
              <a:t>Řešení problémových situací ze strany MNA</a:t>
            </a:r>
            <a:endParaRPr lang="cs-CZ" dirty="0"/>
          </a:p>
          <a:p>
            <a:r>
              <a:rPr lang="cs-CZ" b="1" dirty="0"/>
              <a:t> </a:t>
            </a:r>
            <a:endParaRPr lang="cs-CZ" dirty="0"/>
          </a:p>
          <a:p>
            <a:pPr lvl="0"/>
            <a:r>
              <a:rPr lang="cs-CZ" dirty="0"/>
              <a:t>Nejistota pracovníků v právní záležitostech v oblasti nájemních vztahů</a:t>
            </a:r>
          </a:p>
          <a:p>
            <a:pPr lvl="0"/>
            <a:r>
              <a:rPr lang="cs-CZ" dirty="0"/>
              <a:t>Neobratný návrh řešení problémových situací </a:t>
            </a:r>
          </a:p>
          <a:p>
            <a:r>
              <a:rPr lang="cs-CZ" b="1" dirty="0"/>
              <a:t>Propojení nájemníků a majitelů</a:t>
            </a:r>
            <a:endParaRPr lang="cs-CZ" dirty="0"/>
          </a:p>
          <a:p>
            <a:r>
              <a:rPr lang="cs-CZ" b="1" dirty="0"/>
              <a:t> </a:t>
            </a:r>
            <a:endParaRPr lang="cs-CZ" dirty="0"/>
          </a:p>
          <a:p>
            <a:pPr lvl="0"/>
            <a:r>
              <a:rPr lang="cs-CZ" dirty="0"/>
              <a:t>Velká bariéra mezi majiteli a nájemníky</a:t>
            </a:r>
          </a:p>
          <a:p>
            <a:pPr lvl="0"/>
            <a:r>
              <a:rPr lang="cs-CZ" dirty="0"/>
              <a:t>Pocit nejistoty z výběru nájemníků</a:t>
            </a:r>
          </a:p>
          <a:p>
            <a:pPr lvl="0"/>
            <a:r>
              <a:rPr lang="cs-CZ" dirty="0"/>
              <a:t>Neinformovanost obyvatel bytového domu (sousedů) o nájemnících</a:t>
            </a:r>
          </a:p>
          <a:p>
            <a:endParaRPr lang="cs-CZ" dirty="0"/>
          </a:p>
        </p:txBody>
      </p:sp>
    </p:spTree>
    <p:extLst>
      <p:ext uri="{BB962C8B-B14F-4D97-AF65-F5344CB8AC3E}">
        <p14:creationId xmlns:p14="http://schemas.microsoft.com/office/powerpoint/2010/main" val="2321150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36A3EB-7B86-42FB-A7A5-67F7079012C6}"/>
              </a:ext>
            </a:extLst>
          </p:cNvPr>
          <p:cNvSpPr>
            <a:spLocks noGrp="1"/>
          </p:cNvSpPr>
          <p:nvPr>
            <p:ph type="title"/>
          </p:nvPr>
        </p:nvSpPr>
        <p:spPr/>
        <p:txBody>
          <a:bodyPr/>
          <a:lstStyle/>
          <a:p>
            <a:r>
              <a:rPr lang="cs-CZ" dirty="0"/>
              <a:t>Garance / výhody MNA</a:t>
            </a:r>
          </a:p>
        </p:txBody>
      </p:sp>
      <p:sp>
        <p:nvSpPr>
          <p:cNvPr id="3" name="Zástupný symbol pro obsah 2">
            <a:extLst>
              <a:ext uri="{FF2B5EF4-FFF2-40B4-BE49-F238E27FC236}">
                <a16:creationId xmlns:a16="http://schemas.microsoft.com/office/drawing/2014/main" id="{AA41CEFD-94F4-40A5-ADF0-465A2BF21DDA}"/>
              </a:ext>
            </a:extLst>
          </p:cNvPr>
          <p:cNvSpPr>
            <a:spLocks noGrp="1"/>
          </p:cNvSpPr>
          <p:nvPr>
            <p:ph idx="1"/>
          </p:nvPr>
        </p:nvSpPr>
        <p:spPr>
          <a:xfrm>
            <a:off x="838200" y="1613647"/>
            <a:ext cx="10515600" cy="4879224"/>
          </a:xfrm>
        </p:spPr>
        <p:txBody>
          <a:bodyPr>
            <a:normAutofit fontScale="92500" lnSpcReduction="10000"/>
          </a:bodyPr>
          <a:lstStyle/>
          <a:p>
            <a:pPr marL="514350" lvl="0" indent="-514350">
              <a:buFont typeface="+mj-lt"/>
              <a:buAutoNum type="arabicParenR"/>
            </a:pPr>
            <a:r>
              <a:rPr lang="sk-SK" dirty="0"/>
              <a:t>Garantujeme, že dostanete </a:t>
            </a:r>
            <a:r>
              <a:rPr lang="sk-SK" dirty="0" err="1"/>
              <a:t>své</a:t>
            </a:r>
            <a:r>
              <a:rPr lang="sk-SK" dirty="0"/>
              <a:t> </a:t>
            </a:r>
            <a:r>
              <a:rPr lang="sk-SK" dirty="0" err="1"/>
              <a:t>peníze</a:t>
            </a:r>
            <a:r>
              <a:rPr lang="sk-SK" dirty="0"/>
              <a:t>;</a:t>
            </a:r>
            <a:endParaRPr lang="cs-CZ" dirty="0"/>
          </a:p>
          <a:p>
            <a:pPr marL="514350" lvl="0" indent="-514350">
              <a:buFont typeface="+mj-lt"/>
              <a:buAutoNum type="arabicParenR"/>
            </a:pPr>
            <a:r>
              <a:rPr lang="sk-SK" dirty="0"/>
              <a:t>Garantujeme Vám </a:t>
            </a:r>
            <a:r>
              <a:rPr lang="sk-SK" dirty="0" err="1"/>
              <a:t>minimálně</a:t>
            </a:r>
            <a:r>
              <a:rPr lang="sk-SK" dirty="0"/>
              <a:t> 2 roky bez starostí;</a:t>
            </a:r>
            <a:endParaRPr lang="cs-CZ" dirty="0"/>
          </a:p>
          <a:p>
            <a:pPr marL="514350" lvl="0" indent="-514350">
              <a:buFont typeface="+mj-lt"/>
              <a:buAutoNum type="arabicParenR"/>
            </a:pPr>
            <a:r>
              <a:rPr lang="sk-SK" dirty="0"/>
              <a:t>Naše služba je bezplatná;</a:t>
            </a:r>
            <a:endParaRPr lang="cs-CZ" dirty="0"/>
          </a:p>
          <a:p>
            <a:pPr marL="514350" lvl="0" indent="-514350">
              <a:buFont typeface="+mj-lt"/>
              <a:buAutoNum type="arabicParenR"/>
            </a:pPr>
            <a:r>
              <a:rPr lang="sk-SK" dirty="0"/>
              <a:t>Nemusíte </a:t>
            </a:r>
            <a:r>
              <a:rPr lang="sk-SK" dirty="0" err="1"/>
              <a:t>trávit</a:t>
            </a:r>
            <a:r>
              <a:rPr lang="sk-SK" dirty="0"/>
              <a:t> hodiny </a:t>
            </a:r>
            <a:r>
              <a:rPr lang="sk-SK" dirty="0" err="1"/>
              <a:t>prohlídkami</a:t>
            </a:r>
            <a:r>
              <a:rPr lang="sk-SK" dirty="0"/>
              <a:t> a </a:t>
            </a:r>
            <a:r>
              <a:rPr lang="sk-SK" dirty="0" err="1"/>
              <a:t>výběrem</a:t>
            </a:r>
            <a:r>
              <a:rPr lang="sk-SK" dirty="0"/>
              <a:t> </a:t>
            </a:r>
            <a:r>
              <a:rPr lang="sk-SK" dirty="0" err="1"/>
              <a:t>nájemníka</a:t>
            </a:r>
            <a:r>
              <a:rPr lang="sk-SK" dirty="0"/>
              <a:t>;</a:t>
            </a:r>
            <a:endParaRPr lang="cs-CZ" dirty="0"/>
          </a:p>
          <a:p>
            <a:pPr marL="514350" lvl="0" indent="-514350">
              <a:buFont typeface="+mj-lt"/>
              <a:buAutoNum type="arabicParenR"/>
            </a:pPr>
            <a:r>
              <a:rPr lang="sk-SK" dirty="0"/>
              <a:t>S MNA nemusíte </a:t>
            </a:r>
            <a:r>
              <a:rPr lang="sk-SK" dirty="0" err="1"/>
              <a:t>řešit</a:t>
            </a:r>
            <a:r>
              <a:rPr lang="sk-SK" dirty="0"/>
              <a:t> </a:t>
            </a:r>
            <a:r>
              <a:rPr lang="sk-SK" dirty="0" err="1"/>
              <a:t>papírování</a:t>
            </a:r>
            <a:r>
              <a:rPr lang="sk-SK" dirty="0"/>
              <a:t>;</a:t>
            </a:r>
            <a:endParaRPr lang="cs-CZ" dirty="0"/>
          </a:p>
          <a:p>
            <a:pPr marL="514350" lvl="0" indent="-514350">
              <a:buFont typeface="+mj-lt"/>
              <a:buAutoNum type="arabicParenR"/>
            </a:pPr>
            <a:r>
              <a:rPr lang="sk-SK" dirty="0"/>
              <a:t>S MNA </a:t>
            </a:r>
            <a:r>
              <a:rPr lang="sk-SK" dirty="0" err="1"/>
              <a:t>se</a:t>
            </a:r>
            <a:r>
              <a:rPr lang="sk-SK" dirty="0"/>
              <a:t> nemusíte o vaši </a:t>
            </a:r>
            <a:r>
              <a:rPr lang="sk-SK" dirty="0" err="1"/>
              <a:t>nemovitost</a:t>
            </a:r>
            <a:r>
              <a:rPr lang="sk-SK" dirty="0"/>
              <a:t> </a:t>
            </a:r>
            <a:r>
              <a:rPr lang="sk-SK" dirty="0" err="1"/>
              <a:t>strachovat</a:t>
            </a:r>
            <a:r>
              <a:rPr lang="sk-SK" dirty="0"/>
              <a:t>;</a:t>
            </a:r>
            <a:endParaRPr lang="cs-CZ" dirty="0"/>
          </a:p>
          <a:p>
            <a:pPr marL="514350" lvl="0" indent="-514350">
              <a:buFont typeface="+mj-lt"/>
              <a:buAutoNum type="arabicParenR"/>
            </a:pPr>
            <a:r>
              <a:rPr lang="sk-SK" dirty="0"/>
              <a:t>MNA </a:t>
            </a:r>
            <a:r>
              <a:rPr lang="sk-SK" dirty="0" err="1"/>
              <a:t>řeší</a:t>
            </a:r>
            <a:r>
              <a:rPr lang="sk-SK" dirty="0"/>
              <a:t> i </a:t>
            </a:r>
            <a:r>
              <a:rPr lang="sk-SK" dirty="0" err="1"/>
              <a:t>lidské</a:t>
            </a:r>
            <a:r>
              <a:rPr lang="sk-SK" dirty="0"/>
              <a:t> </a:t>
            </a:r>
            <a:r>
              <a:rPr lang="sk-SK" dirty="0" err="1"/>
              <a:t>soužití</a:t>
            </a:r>
            <a:r>
              <a:rPr lang="sk-SK" dirty="0"/>
              <a:t> v </a:t>
            </a:r>
            <a:r>
              <a:rPr lang="sk-SK" dirty="0" err="1"/>
              <a:t>domě</a:t>
            </a:r>
            <a:r>
              <a:rPr lang="sk-SK" dirty="0"/>
              <a:t>;</a:t>
            </a:r>
            <a:endParaRPr lang="cs-CZ" dirty="0"/>
          </a:p>
          <a:p>
            <a:pPr marL="514350" lvl="0" indent="-514350">
              <a:buFont typeface="+mj-lt"/>
              <a:buAutoNum type="arabicParenR"/>
            </a:pPr>
            <a:r>
              <a:rPr lang="sk-SK" dirty="0"/>
              <a:t>S MNA </a:t>
            </a:r>
            <a:r>
              <a:rPr lang="sk-SK" dirty="0" err="1"/>
              <a:t>pomáháte</a:t>
            </a:r>
            <a:r>
              <a:rPr lang="sk-SK" dirty="0"/>
              <a:t> </a:t>
            </a:r>
            <a:r>
              <a:rPr lang="sk-SK" dirty="0" err="1"/>
              <a:t>potřebným</a:t>
            </a:r>
            <a:r>
              <a:rPr lang="sk-SK" dirty="0"/>
              <a:t> </a:t>
            </a:r>
            <a:r>
              <a:rPr lang="sk-SK" dirty="0" err="1"/>
              <a:t>lidem</a:t>
            </a:r>
            <a:r>
              <a:rPr lang="sk-SK" dirty="0"/>
              <a:t>;</a:t>
            </a:r>
            <a:endParaRPr lang="cs-CZ" dirty="0"/>
          </a:p>
          <a:p>
            <a:pPr marL="514350" lvl="0" indent="-514350">
              <a:buFont typeface="+mj-lt"/>
              <a:buAutoNum type="arabicParenR"/>
            </a:pPr>
            <a:r>
              <a:rPr lang="sk-SK" dirty="0"/>
              <a:t>V MNA </a:t>
            </a:r>
            <a:r>
              <a:rPr lang="sk-SK" dirty="0" err="1"/>
              <a:t>nejsme</a:t>
            </a:r>
            <a:r>
              <a:rPr lang="sk-SK" dirty="0"/>
              <a:t> </a:t>
            </a:r>
            <a:r>
              <a:rPr lang="sk-SK" dirty="0" err="1"/>
              <a:t>žádní</a:t>
            </a:r>
            <a:r>
              <a:rPr lang="sk-SK" dirty="0"/>
              <a:t> </a:t>
            </a:r>
            <a:r>
              <a:rPr lang="sk-SK" dirty="0" err="1"/>
              <a:t>amatéři</a:t>
            </a:r>
            <a:r>
              <a:rPr lang="sk-SK" dirty="0"/>
              <a:t>;</a:t>
            </a:r>
            <a:endParaRPr lang="cs-CZ" dirty="0"/>
          </a:p>
          <a:p>
            <a:pPr marL="514350" lvl="0" indent="-514350">
              <a:buFont typeface="+mj-lt"/>
              <a:buAutoNum type="arabicParenR"/>
            </a:pPr>
            <a:r>
              <a:rPr lang="sk-SK" dirty="0"/>
              <a:t>V MNA </a:t>
            </a:r>
            <a:r>
              <a:rPr lang="sk-SK" dirty="0" err="1"/>
              <a:t>nejsme</a:t>
            </a:r>
            <a:r>
              <a:rPr lang="sk-SK" dirty="0"/>
              <a:t> </a:t>
            </a:r>
            <a:r>
              <a:rPr lang="sk-SK" dirty="0" err="1"/>
              <a:t>žádní</a:t>
            </a:r>
            <a:r>
              <a:rPr lang="sk-SK" dirty="0"/>
              <a:t> </a:t>
            </a:r>
            <a:r>
              <a:rPr lang="sk-SK" dirty="0" err="1"/>
              <a:t>šmejdi</a:t>
            </a:r>
            <a:r>
              <a:rPr lang="sk-SK" dirty="0"/>
              <a:t>;</a:t>
            </a:r>
            <a:endParaRPr lang="cs-CZ" dirty="0"/>
          </a:p>
          <a:p>
            <a:pPr marL="514350" lvl="0" indent="-514350">
              <a:buFont typeface="+mj-lt"/>
              <a:buAutoNum type="arabicParenR"/>
            </a:pPr>
            <a:r>
              <a:rPr lang="sk-SK" dirty="0"/>
              <a:t>MNA </a:t>
            </a:r>
            <a:r>
              <a:rPr lang="sk-SK" dirty="0" err="1"/>
              <a:t>se</a:t>
            </a:r>
            <a:r>
              <a:rPr lang="sk-SK" dirty="0"/>
              <a:t> </a:t>
            </a:r>
            <a:r>
              <a:rPr lang="sk-SK" dirty="0" err="1"/>
              <a:t>umí</a:t>
            </a:r>
            <a:r>
              <a:rPr lang="sk-SK" dirty="0"/>
              <a:t> </a:t>
            </a:r>
            <a:r>
              <a:rPr lang="sk-SK" dirty="0" err="1"/>
              <a:t>rozloučit</a:t>
            </a:r>
            <a:r>
              <a:rPr lang="sk-SK" dirty="0"/>
              <a:t>.</a:t>
            </a:r>
            <a:endParaRPr lang="cs-CZ" dirty="0"/>
          </a:p>
        </p:txBody>
      </p:sp>
    </p:spTree>
    <p:extLst>
      <p:ext uri="{BB962C8B-B14F-4D97-AF65-F5344CB8AC3E}">
        <p14:creationId xmlns:p14="http://schemas.microsoft.com/office/powerpoint/2010/main" val="1793662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Zástupný symbol pro obsah 6">
            <a:extLst>
              <a:ext uri="{FF2B5EF4-FFF2-40B4-BE49-F238E27FC236}">
                <a16:creationId xmlns:a16="http://schemas.microsoft.com/office/drawing/2014/main" id="{C1012D95-F0C7-476A-9CA1-4050B22E0AB3}"/>
              </a:ext>
            </a:extLst>
          </p:cNvPr>
          <p:cNvPicPr>
            <a:picLocks noGrp="1" noChangeAspect="1"/>
          </p:cNvPicPr>
          <p:nvPr>
            <p:ph idx="1"/>
          </p:nvPr>
        </p:nvPicPr>
        <p:blipFill>
          <a:blip r:embed="rId2"/>
          <a:stretch>
            <a:fillRect/>
          </a:stretch>
        </p:blipFill>
        <p:spPr>
          <a:xfrm>
            <a:off x="1104203" y="2083008"/>
            <a:ext cx="9983593" cy="3238952"/>
          </a:xfrm>
          <a:prstGeom prst="rect">
            <a:avLst/>
          </a:prstGeom>
        </p:spPr>
      </p:pic>
      <p:sp>
        <p:nvSpPr>
          <p:cNvPr id="5" name="Nadpis 1">
            <a:extLst>
              <a:ext uri="{FF2B5EF4-FFF2-40B4-BE49-F238E27FC236}">
                <a16:creationId xmlns:a16="http://schemas.microsoft.com/office/drawing/2014/main" id="{66B2B742-A1DC-4382-94AC-BA606709A50D}"/>
              </a:ext>
            </a:extLst>
          </p:cNvPr>
          <p:cNvSpPr>
            <a:spLocks noGrp="1"/>
          </p:cNvSpPr>
          <p:nvPr>
            <p:ph type="title"/>
          </p:nvPr>
        </p:nvSpPr>
        <p:spPr>
          <a:xfrm>
            <a:off x="838200" y="365125"/>
            <a:ext cx="10515600" cy="1325563"/>
          </a:xfrm>
        </p:spPr>
        <p:txBody>
          <a:bodyPr/>
          <a:lstStyle/>
          <a:p>
            <a:r>
              <a:rPr lang="cs-CZ" b="1" dirty="0">
                <a:solidFill>
                  <a:schemeClr val="accent1">
                    <a:lumMod val="50000"/>
                  </a:schemeClr>
                </a:solidFill>
              </a:rPr>
              <a:t>Smluvní vztah</a:t>
            </a:r>
          </a:p>
        </p:txBody>
      </p:sp>
      <p:sp>
        <p:nvSpPr>
          <p:cNvPr id="8" name="AutoShape 11">
            <a:extLst>
              <a:ext uri="{FF2B5EF4-FFF2-40B4-BE49-F238E27FC236}">
                <a16:creationId xmlns:a16="http://schemas.microsoft.com/office/drawing/2014/main" id="{5888CDED-3571-4FE3-A9A6-5C7F0F49B8FE}"/>
              </a:ext>
            </a:extLst>
          </p:cNvPr>
          <p:cNvSpPr/>
          <p:nvPr/>
        </p:nvSpPr>
        <p:spPr>
          <a:xfrm>
            <a:off x="967740" y="1551492"/>
            <a:ext cx="2348614" cy="27432"/>
          </a:xfrm>
          <a:prstGeom prst="rect">
            <a:avLst/>
          </a:prstGeom>
          <a:solidFill>
            <a:srgbClr val="203864"/>
          </a:solidFill>
          <a:ln>
            <a:noFill/>
          </a:ln>
        </p:spPr>
        <p:txBody>
          <a:bodyPr/>
          <a:lstStyle/>
          <a:p>
            <a:endParaRPr lang="en-US" dirty="0"/>
          </a:p>
        </p:txBody>
      </p:sp>
      <p:pic>
        <p:nvPicPr>
          <p:cNvPr id="6" name="Picture 5">
            <a:extLst>
              <a:ext uri="{FF2B5EF4-FFF2-40B4-BE49-F238E27FC236}">
                <a16:creationId xmlns:a16="http://schemas.microsoft.com/office/drawing/2014/main" id="{BBCB9BF0-8EBF-4BDB-84FC-85EC5E5C650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9091" y1="68571" x2="49091" y2="68571"/>
                        <a14:foregroundMark x1="21364" y1="55238" x2="21364" y2="55238"/>
                      </a14:backgroundRemoval>
                    </a14:imgEffect>
                  </a14:imgLayer>
                </a14:imgProps>
              </a:ext>
              <a:ext uri="{28A0092B-C50C-407E-A947-70E740481C1C}">
                <a14:useLocalDpi xmlns:a14="http://schemas.microsoft.com/office/drawing/2010/main" val="0"/>
              </a:ext>
            </a:extLst>
          </a:blip>
          <a:srcRect/>
          <a:stretch>
            <a:fillRect/>
          </a:stretch>
        </p:blipFill>
        <p:spPr bwMode="auto">
          <a:xfrm>
            <a:off x="9658350" y="5702304"/>
            <a:ext cx="2408238" cy="115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581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8000">
              <a:schemeClr val="accent1">
                <a:lumMod val="5000"/>
                <a:lumOff val="95000"/>
              </a:schemeClr>
            </a:gs>
            <a:gs pos="0">
              <a:schemeClr val="accent1">
                <a:lumMod val="37000"/>
                <a:lumOff val="63000"/>
              </a:schemeClr>
            </a:gs>
          </a:gsLst>
          <a:lin ang="5400000" scaled="0"/>
        </a:grad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49C4202-446A-4F79-819E-AF2B12CE7193}"/>
              </a:ext>
            </a:extLst>
          </p:cNvPr>
          <p:cNvSpPr>
            <a:spLocks noGrp="1"/>
          </p:cNvSpPr>
          <p:nvPr>
            <p:ph type="title"/>
          </p:nvPr>
        </p:nvSpPr>
        <p:spPr/>
        <p:txBody>
          <a:bodyPr/>
          <a:lstStyle/>
          <a:p>
            <a:r>
              <a:rPr lang="cs-CZ" b="1" dirty="0">
                <a:solidFill>
                  <a:schemeClr val="accent1">
                    <a:lumMod val="50000"/>
                  </a:schemeClr>
                </a:solidFill>
              </a:rPr>
              <a:t>MNA V ČÍSLECH</a:t>
            </a:r>
          </a:p>
        </p:txBody>
      </p:sp>
      <p:pic>
        <p:nvPicPr>
          <p:cNvPr id="7" name="Picture 5">
            <a:extLst>
              <a:ext uri="{FF2B5EF4-FFF2-40B4-BE49-F238E27FC236}">
                <a16:creationId xmlns:a16="http://schemas.microsoft.com/office/drawing/2014/main" id="{5C89CB5E-A003-6059-81D2-1371E798408B}"/>
              </a:ext>
            </a:extLst>
          </p:cNvPr>
          <p:cNvPicPr>
            <a:picLocks noChangeAspect="1"/>
          </p:cNvPicPr>
          <p:nvPr/>
        </p:nvPicPr>
        <p:blipFill>
          <a:blip r:embed="rId2">
            <a:duotone>
              <a:srgbClr val="4472C4">
                <a:shade val="45000"/>
                <a:satMod val="135000"/>
              </a:srgbClr>
              <a:prstClr val="white"/>
            </a:duotone>
            <a:extLst>
              <a:ext uri="{BEBA8EAE-BF5A-486C-A8C5-ECC9F3942E4B}">
                <a14:imgProps xmlns:a14="http://schemas.microsoft.com/office/drawing/2010/main">
                  <a14:imgLayer r:embed="rId3">
                    <a14:imgEffect>
                      <a14:backgroundRemoval t="6542" b="93458" l="0" r="91089">
                        <a14:foregroundMark x1="49505" y1="91589" x2="49505" y2="91589"/>
                        <a14:foregroundMark x1="31683" y1="93458" x2="31683" y2="93458"/>
                        <a14:foregroundMark x1="4950" y1="67290" x2="4950" y2="67290"/>
                        <a14:foregroundMark x1="47525" y1="8411" x2="47525" y2="8411"/>
                        <a14:foregroundMark x1="91089" y1="34579" x2="91089" y2="34579"/>
                        <a14:foregroundMark x1="91089" y1="51402" x2="91089" y2="51402"/>
                        <a14:foregroundMark x1="92079" y1="67290" x2="92079" y2="67290"/>
                        <a14:foregroundMark x1="65347" y1="6542" x2="65347" y2="6542"/>
                      </a14:backgroundRemoval>
                    </a14:imgEffect>
                  </a14:imgLayer>
                </a14:imgProps>
              </a:ext>
            </a:extLst>
          </a:blip>
          <a:srcRect/>
          <a:stretch>
            <a:fillRect/>
          </a:stretch>
        </p:blipFill>
        <p:spPr>
          <a:xfrm>
            <a:off x="4017576" y="2552158"/>
            <a:ext cx="1212064" cy="1195600"/>
          </a:xfrm>
          <a:prstGeom prst="roundRect">
            <a:avLst>
              <a:gd name="adj" fmla="val 8594"/>
            </a:avLst>
          </a:prstGeom>
          <a:noFill/>
          <a:ln>
            <a:noFill/>
          </a:ln>
          <a:effectLst>
            <a:reflection blurRad="12700" stA="38000" endPos="28000" dist="5000" dir="5400000" sy="-100000" algn="bl" rotWithShape="0"/>
          </a:effectLst>
        </p:spPr>
      </p:pic>
      <p:pic>
        <p:nvPicPr>
          <p:cNvPr id="8" name="Picture 4">
            <a:extLst>
              <a:ext uri="{FF2B5EF4-FFF2-40B4-BE49-F238E27FC236}">
                <a16:creationId xmlns:a16="http://schemas.microsoft.com/office/drawing/2014/main" id="{4A35F075-9981-AE17-BD87-0CE5D76F2679}"/>
              </a:ext>
            </a:extLst>
          </p:cNvPr>
          <p:cNvPicPr>
            <a:picLocks noChangeAspect="1"/>
          </p:cNvPicPr>
          <p:nvPr/>
        </p:nvPicPr>
        <p:blipFill>
          <a:blip r:embed="rId4">
            <a:duotone>
              <a:srgbClr val="4472C4">
                <a:shade val="45000"/>
                <a:satMod val="135000"/>
              </a:srgbClr>
              <a:prstClr val="white"/>
            </a:duotone>
            <a:extLst>
              <a:ext uri="{BEBA8EAE-BF5A-486C-A8C5-ECC9F3942E4B}">
                <a14:imgProps xmlns:a14="http://schemas.microsoft.com/office/drawing/2010/main">
                  <a14:imgLayer r:embed="rId5">
                    <a14:imgEffect>
                      <a14:backgroundRemoval t="10000" b="90000" l="10000" r="90000">
                        <a14:foregroundMark x1="48571" y1="48322" x2="48571" y2="48322"/>
                        <a14:foregroundMark x1="65714" y1="28188" x2="65714" y2="28188"/>
                        <a14:foregroundMark x1="63429" y1="63087" x2="62286" y2="61074"/>
                        <a14:foregroundMark x1="34857" y1="33557" x2="34857" y2="33557"/>
                      </a14:backgroundRemoval>
                    </a14:imgEffect>
                  </a14:imgLayer>
                </a14:imgProps>
              </a:ext>
            </a:extLst>
          </a:blip>
          <a:srcRect/>
          <a:stretch>
            <a:fillRect/>
          </a:stretch>
        </p:blipFill>
        <p:spPr>
          <a:xfrm>
            <a:off x="1729465" y="2560322"/>
            <a:ext cx="1252304" cy="1195600"/>
          </a:xfrm>
          <a:prstGeom prst="roundRect">
            <a:avLst>
              <a:gd name="adj" fmla="val 8594"/>
            </a:avLst>
          </a:prstGeom>
          <a:noFill/>
          <a:ln>
            <a:noFill/>
          </a:ln>
          <a:effectLst>
            <a:reflection blurRad="12700" stA="38000" endPos="28000" dist="5000" dir="5400000" sy="-100000" algn="bl" rotWithShape="0"/>
          </a:effectLst>
        </p:spPr>
      </p:pic>
      <p:pic>
        <p:nvPicPr>
          <p:cNvPr id="9" name="Picture 2">
            <a:extLst>
              <a:ext uri="{FF2B5EF4-FFF2-40B4-BE49-F238E27FC236}">
                <a16:creationId xmlns:a16="http://schemas.microsoft.com/office/drawing/2014/main" id="{F48659B8-1FD3-9687-D081-DEFA58DA69D6}"/>
              </a:ext>
            </a:extLst>
          </p:cNvPr>
          <p:cNvPicPr>
            <a:picLocks noChangeAspect="1"/>
          </p:cNvPicPr>
          <p:nvPr/>
        </p:nvPicPr>
        <p:blipFill>
          <a:blip r:embed="rId6">
            <a:duotone>
              <a:srgbClr val="4472C4">
                <a:shade val="45000"/>
                <a:satMod val="135000"/>
              </a:srgbClr>
              <a:prstClr val="white"/>
            </a:duotone>
            <a:extLst>
              <a:ext uri="{BEBA8EAE-BF5A-486C-A8C5-ECC9F3942E4B}">
                <a14:imgProps xmlns:a14="http://schemas.microsoft.com/office/drawing/2010/main">
                  <a14:imgLayer r:embed="rId7">
                    <a14:imgEffect>
                      <a14:backgroundRemoval t="10000" b="90000" l="10000" r="90000">
                        <a14:foregroundMark x1="54011" y1="25503" x2="54545" y2="30201"/>
                        <a14:foregroundMark x1="39037" y1="67785" x2="39037" y2="67785"/>
                      </a14:backgroundRemoval>
                    </a14:imgEffect>
                  </a14:imgLayer>
                </a14:imgProps>
              </a:ext>
            </a:extLst>
          </a:blip>
          <a:srcRect/>
          <a:stretch>
            <a:fillRect/>
          </a:stretch>
        </p:blipFill>
        <p:spPr>
          <a:xfrm>
            <a:off x="8912878" y="2560321"/>
            <a:ext cx="1490271" cy="1311411"/>
          </a:xfrm>
          <a:prstGeom prst="roundRect">
            <a:avLst>
              <a:gd name="adj" fmla="val 8594"/>
            </a:avLst>
          </a:prstGeom>
          <a:noFill/>
          <a:ln>
            <a:noFill/>
          </a:ln>
          <a:effectLst>
            <a:reflection blurRad="12700" stA="38000" endPos="28000" dist="5000" dir="5400000" sy="-100000" algn="bl" rotWithShape="0"/>
          </a:effectLst>
        </p:spPr>
      </p:pic>
      <p:sp>
        <p:nvSpPr>
          <p:cNvPr id="11" name="TextBox 12">
            <a:extLst>
              <a:ext uri="{FF2B5EF4-FFF2-40B4-BE49-F238E27FC236}">
                <a16:creationId xmlns:a16="http://schemas.microsoft.com/office/drawing/2014/main" id="{6D3661CF-1C79-BE1A-92D7-57F9C2FA8738}"/>
              </a:ext>
            </a:extLst>
          </p:cNvPr>
          <p:cNvSpPr txBox="1"/>
          <p:nvPr/>
        </p:nvSpPr>
        <p:spPr>
          <a:xfrm>
            <a:off x="1349445" y="3960440"/>
            <a:ext cx="2012344" cy="666849"/>
          </a:xfrm>
          <a:prstGeom prst="rect">
            <a:avLst/>
          </a:prstGeom>
        </p:spPr>
        <p:txBody>
          <a:bodyPr wrap="square" lIns="0" tIns="0" rIns="0" bIns="0" rtlCol="0" anchor="t">
            <a:spAutoFit/>
          </a:bodyPr>
          <a:lstStyle/>
          <a:p>
            <a:pPr algn="ctr">
              <a:lnSpc>
                <a:spcPts val="2613"/>
              </a:lnSpc>
            </a:pPr>
            <a:r>
              <a:rPr lang="cs-CZ" sz="2400" b="1" dirty="0">
                <a:solidFill>
                  <a:srgbClr val="4472C4">
                    <a:lumMod val="50000"/>
                  </a:srgbClr>
                </a:solidFill>
              </a:rPr>
              <a:t>6</a:t>
            </a:r>
            <a:endParaRPr kumimoji="0" lang="en-US" sz="2400" b="1" i="0" u="none" strike="noStrike" kern="1200" cap="none" spc="0" normalizeH="0" baseline="0" noProof="0" dirty="0">
              <a:ln>
                <a:noFill/>
              </a:ln>
              <a:solidFill>
                <a:srgbClr val="4472C4">
                  <a:lumMod val="50000"/>
                </a:srgbClr>
              </a:solidFill>
              <a:effectLst/>
              <a:uLnTx/>
              <a:uFillTx/>
              <a:ea typeface="+mn-ea"/>
              <a:cs typeface="+mn-cs"/>
            </a:endParaRPr>
          </a:p>
          <a:p>
            <a:pPr algn="ctr">
              <a:lnSpc>
                <a:spcPts val="2613"/>
              </a:lnSpc>
            </a:pPr>
            <a:r>
              <a:rPr kumimoji="0" lang="cs-CZ" sz="2400" b="1" i="0" u="none" strike="noStrike" kern="1200" cap="none" spc="0" normalizeH="0" baseline="0" noProof="0" dirty="0">
                <a:ln>
                  <a:noFill/>
                </a:ln>
                <a:solidFill>
                  <a:srgbClr val="4472C4">
                    <a:lumMod val="50000"/>
                  </a:srgbClr>
                </a:solidFill>
                <a:effectLst/>
                <a:uLnTx/>
                <a:uFillTx/>
                <a:ea typeface="+mn-ea"/>
                <a:cs typeface="+mn-cs"/>
              </a:rPr>
              <a:t>ZAMĚSTNANCŮ</a:t>
            </a:r>
            <a:endParaRPr lang="en-US" sz="2000" b="1" spc="93" dirty="0">
              <a:solidFill>
                <a:srgbClr val="545454"/>
              </a:solidFill>
            </a:endParaRPr>
          </a:p>
        </p:txBody>
      </p:sp>
      <p:sp>
        <p:nvSpPr>
          <p:cNvPr id="12" name="TextBox 13">
            <a:extLst>
              <a:ext uri="{FF2B5EF4-FFF2-40B4-BE49-F238E27FC236}">
                <a16:creationId xmlns:a16="http://schemas.microsoft.com/office/drawing/2014/main" id="{7DADDB7B-44EE-0937-4CF5-E681CF0B1C84}"/>
              </a:ext>
            </a:extLst>
          </p:cNvPr>
          <p:cNvSpPr txBox="1"/>
          <p:nvPr/>
        </p:nvSpPr>
        <p:spPr>
          <a:xfrm>
            <a:off x="6029392" y="3960440"/>
            <a:ext cx="2012344" cy="1000274"/>
          </a:xfrm>
          <a:prstGeom prst="rect">
            <a:avLst/>
          </a:prstGeom>
        </p:spPr>
        <p:txBody>
          <a:bodyPr wrap="square" lIns="0" tIns="0" rIns="0" bIns="0" rtlCol="0" anchor="t">
            <a:spAutoFit/>
          </a:bodyPr>
          <a:lstStyle/>
          <a:p>
            <a:pPr algn="ctr">
              <a:lnSpc>
                <a:spcPts val="2613"/>
              </a:lnSpc>
            </a:pPr>
            <a:r>
              <a:rPr lang="cs-CZ" sz="2400" b="1" dirty="0">
                <a:solidFill>
                  <a:schemeClr val="accent1">
                    <a:lumMod val="50000"/>
                  </a:schemeClr>
                </a:solidFill>
              </a:rPr>
              <a:t>45</a:t>
            </a:r>
            <a:endParaRPr lang="en-US" sz="2400" b="1" dirty="0">
              <a:solidFill>
                <a:schemeClr val="accent1">
                  <a:lumMod val="50000"/>
                </a:schemeClr>
              </a:solidFill>
            </a:endParaRPr>
          </a:p>
          <a:p>
            <a:pPr algn="ctr">
              <a:lnSpc>
                <a:spcPts val="2613"/>
              </a:lnSpc>
            </a:pPr>
            <a:r>
              <a:rPr lang="cs-CZ" sz="2400" b="1" dirty="0">
                <a:solidFill>
                  <a:schemeClr val="accent1">
                    <a:lumMod val="50000"/>
                  </a:schemeClr>
                </a:solidFill>
              </a:rPr>
              <a:t>ZABYDLENÝCH DOMÁCNOSTÍ</a:t>
            </a:r>
            <a:endParaRPr lang="en-US" sz="2000" b="1" spc="93" dirty="0">
              <a:solidFill>
                <a:srgbClr val="545454"/>
              </a:solidFill>
            </a:endParaRPr>
          </a:p>
        </p:txBody>
      </p:sp>
      <p:sp>
        <p:nvSpPr>
          <p:cNvPr id="14" name="TextBox 15">
            <a:extLst>
              <a:ext uri="{FF2B5EF4-FFF2-40B4-BE49-F238E27FC236}">
                <a16:creationId xmlns:a16="http://schemas.microsoft.com/office/drawing/2014/main" id="{C721BE75-5130-516A-24AA-6158A77F32EE}"/>
              </a:ext>
            </a:extLst>
          </p:cNvPr>
          <p:cNvSpPr txBox="1"/>
          <p:nvPr/>
        </p:nvSpPr>
        <p:spPr>
          <a:xfrm>
            <a:off x="8397719" y="3960440"/>
            <a:ext cx="2520588" cy="1000274"/>
          </a:xfrm>
          <a:prstGeom prst="rect">
            <a:avLst/>
          </a:prstGeom>
        </p:spPr>
        <p:txBody>
          <a:bodyPr wrap="square" lIns="0" tIns="0" rIns="0" bIns="0" rtlCol="0" anchor="t">
            <a:spAutoFit/>
          </a:bodyPr>
          <a:lstStyle/>
          <a:p>
            <a:pPr algn="ctr">
              <a:lnSpc>
                <a:spcPts val="2613"/>
              </a:lnSpc>
            </a:pPr>
            <a:r>
              <a:rPr lang="cs-CZ" sz="2400" b="1" dirty="0">
                <a:solidFill>
                  <a:schemeClr val="accent1">
                    <a:lumMod val="50000"/>
                  </a:schemeClr>
                </a:solidFill>
              </a:rPr>
              <a:t>11 SPOLUPRACUJÍCÍCH</a:t>
            </a:r>
            <a:r>
              <a:rPr lang="en-US" sz="2400" b="1" dirty="0">
                <a:solidFill>
                  <a:schemeClr val="accent1">
                    <a:lumMod val="50000"/>
                  </a:schemeClr>
                </a:solidFill>
              </a:rPr>
              <a:t> OR</a:t>
            </a:r>
            <a:r>
              <a:rPr lang="cs-CZ" sz="2400" b="1" dirty="0">
                <a:solidFill>
                  <a:schemeClr val="accent1">
                    <a:lumMod val="50000"/>
                  </a:schemeClr>
                </a:solidFill>
              </a:rPr>
              <a:t>GANIZACÍ</a:t>
            </a:r>
            <a:endParaRPr lang="en-US" sz="2000" b="1" spc="93" dirty="0">
              <a:solidFill>
                <a:srgbClr val="0072BC"/>
              </a:solidFill>
            </a:endParaRPr>
          </a:p>
        </p:txBody>
      </p:sp>
      <p:sp>
        <p:nvSpPr>
          <p:cNvPr id="17" name="AutoShape 11">
            <a:extLst>
              <a:ext uri="{FF2B5EF4-FFF2-40B4-BE49-F238E27FC236}">
                <a16:creationId xmlns:a16="http://schemas.microsoft.com/office/drawing/2014/main" id="{F4FC3FB5-A782-0DC1-D751-589BA9773DDF}"/>
              </a:ext>
            </a:extLst>
          </p:cNvPr>
          <p:cNvSpPr/>
          <p:nvPr/>
        </p:nvSpPr>
        <p:spPr>
          <a:xfrm>
            <a:off x="967740" y="1551492"/>
            <a:ext cx="2348614" cy="27432"/>
          </a:xfrm>
          <a:prstGeom prst="rect">
            <a:avLst/>
          </a:prstGeom>
          <a:solidFill>
            <a:srgbClr val="203864"/>
          </a:solidFill>
          <a:ln>
            <a:noFill/>
          </a:ln>
        </p:spPr>
        <p:txBody>
          <a:bodyPr/>
          <a:lstStyle/>
          <a:p>
            <a:endParaRPr lang="en-US" dirty="0"/>
          </a:p>
        </p:txBody>
      </p:sp>
      <p:sp>
        <p:nvSpPr>
          <p:cNvPr id="19" name="TextBox 13">
            <a:extLst>
              <a:ext uri="{FF2B5EF4-FFF2-40B4-BE49-F238E27FC236}">
                <a16:creationId xmlns:a16="http://schemas.microsoft.com/office/drawing/2014/main" id="{B56AA01E-3919-F1D9-E06A-65FFDA40C550}"/>
              </a:ext>
            </a:extLst>
          </p:cNvPr>
          <p:cNvSpPr txBox="1"/>
          <p:nvPr/>
        </p:nvSpPr>
        <p:spPr>
          <a:xfrm>
            <a:off x="3554768" y="3960440"/>
            <a:ext cx="2012344" cy="666849"/>
          </a:xfrm>
          <a:prstGeom prst="rect">
            <a:avLst/>
          </a:prstGeom>
        </p:spPr>
        <p:txBody>
          <a:bodyPr wrap="square" lIns="0" tIns="0" rIns="0" bIns="0" rtlCol="0" anchor="t">
            <a:spAutoFit/>
          </a:bodyPr>
          <a:lstStyle/>
          <a:p>
            <a:pPr algn="ctr">
              <a:lnSpc>
                <a:spcPts val="2613"/>
              </a:lnSpc>
            </a:pPr>
            <a:r>
              <a:rPr lang="cs-CZ" sz="2400" b="1" dirty="0">
                <a:solidFill>
                  <a:schemeClr val="accent1">
                    <a:lumMod val="50000"/>
                  </a:schemeClr>
                </a:solidFill>
              </a:rPr>
              <a:t>45 +1?</a:t>
            </a:r>
            <a:endParaRPr lang="en-US" sz="2400" b="1" dirty="0">
              <a:solidFill>
                <a:schemeClr val="accent1">
                  <a:lumMod val="50000"/>
                </a:schemeClr>
              </a:solidFill>
            </a:endParaRPr>
          </a:p>
          <a:p>
            <a:pPr algn="ctr">
              <a:lnSpc>
                <a:spcPts val="2613"/>
              </a:lnSpc>
            </a:pPr>
            <a:r>
              <a:rPr lang="cs-CZ" sz="2400" b="1" dirty="0">
                <a:solidFill>
                  <a:schemeClr val="accent1">
                    <a:lumMod val="50000"/>
                  </a:schemeClr>
                </a:solidFill>
              </a:rPr>
              <a:t>BYTŮ</a:t>
            </a:r>
            <a:endParaRPr lang="en-US" sz="2000" b="1" spc="93" dirty="0">
              <a:solidFill>
                <a:srgbClr val="545454"/>
              </a:solidFill>
            </a:endParaRPr>
          </a:p>
        </p:txBody>
      </p:sp>
      <p:grpSp>
        <p:nvGrpSpPr>
          <p:cNvPr id="2" name="Group 4">
            <a:extLst>
              <a:ext uri="{FF2B5EF4-FFF2-40B4-BE49-F238E27FC236}">
                <a16:creationId xmlns:a16="http://schemas.microsoft.com/office/drawing/2014/main" id="{2BE5E9FF-B52D-49B9-938C-92AD2A5ECCA2}"/>
              </a:ext>
            </a:extLst>
          </p:cNvPr>
          <p:cNvGrpSpPr>
            <a:grpSpLocks noChangeAspect="1"/>
          </p:cNvGrpSpPr>
          <p:nvPr/>
        </p:nvGrpSpPr>
        <p:grpSpPr bwMode="auto">
          <a:xfrm>
            <a:off x="9658350" y="5702304"/>
            <a:ext cx="2533650" cy="1182689"/>
            <a:chOff x="6084" y="3592"/>
            <a:chExt cx="1596" cy="745"/>
          </a:xfrm>
        </p:grpSpPr>
        <p:sp>
          <p:nvSpPr>
            <p:cNvPr id="3" name="AutoShape 3">
              <a:extLst>
                <a:ext uri="{FF2B5EF4-FFF2-40B4-BE49-F238E27FC236}">
                  <a16:creationId xmlns:a16="http://schemas.microsoft.com/office/drawing/2014/main" id="{17EAF870-90DC-4145-B5D8-0BC811DD6417}"/>
                </a:ext>
              </a:extLst>
            </p:cNvPr>
            <p:cNvSpPr>
              <a:spLocks noChangeAspect="1" noChangeArrowheads="1" noTextEdit="1"/>
            </p:cNvSpPr>
            <p:nvPr/>
          </p:nvSpPr>
          <p:spPr bwMode="auto">
            <a:xfrm>
              <a:off x="6170" y="3616"/>
              <a:ext cx="1510"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pic>
          <p:nvPicPr>
            <p:cNvPr id="1029" name="Picture 5">
              <a:extLst>
                <a:ext uri="{FF2B5EF4-FFF2-40B4-BE49-F238E27FC236}">
                  <a16:creationId xmlns:a16="http://schemas.microsoft.com/office/drawing/2014/main" id="{61446CC6-CCD9-4C2E-9828-59AA5DFE479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49091" y1="68571" x2="49091" y2="68571"/>
                          <a14:foregroundMark x1="21364" y1="55238" x2="21364" y2="55238"/>
                        </a14:backgroundRemoval>
                      </a14:imgEffect>
                    </a14:imgLayer>
                  </a14:imgProps>
                </a:ext>
                <a:ext uri="{28A0092B-C50C-407E-A947-70E740481C1C}">
                  <a14:useLocalDpi xmlns:a14="http://schemas.microsoft.com/office/drawing/2010/main" val="0"/>
                </a:ext>
              </a:extLst>
            </a:blip>
            <a:srcRect/>
            <a:stretch>
              <a:fillRect/>
            </a:stretch>
          </p:blipFill>
          <p:spPr bwMode="auto">
            <a:xfrm>
              <a:off x="6084" y="3592"/>
              <a:ext cx="1517"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4" descr="A close up of a logo&#10;&#10;Description automatically generated">
            <a:extLst>
              <a:ext uri="{FF2B5EF4-FFF2-40B4-BE49-F238E27FC236}">
                <a16:creationId xmlns:a16="http://schemas.microsoft.com/office/drawing/2014/main" id="{0BA7E202-EB8A-4EFB-9DBC-E1DE8792C5FA}"/>
              </a:ext>
            </a:extLst>
          </p:cNvPr>
          <p:cNvPicPr>
            <a:picLocks noChangeAspect="1"/>
          </p:cNvPicPr>
          <p:nvPr/>
        </p:nvPicPr>
        <p:blipFill>
          <a:blip r:embed="rId10" cstate="print">
            <a:duotone>
              <a:srgbClr val="4472C4">
                <a:shade val="45000"/>
                <a:satMod val="135000"/>
              </a:srgbClr>
              <a:prstClr val="white"/>
            </a:duotone>
            <a:extLst>
              <a:ext uri="{BEBA8EAE-BF5A-486C-A8C5-ECC9F3942E4B}">
                <a14:imgProps xmlns:a14="http://schemas.microsoft.com/office/drawing/2010/main">
                  <a14:imgLayer r:embed="rId11">
                    <a14:imgEffect>
                      <a14:backgroundRemoval t="1600" b="99000" l="2600" r="97600">
                        <a14:foregroundMark x1="77200" y1="70800" x2="77200" y2="70800"/>
                        <a14:foregroundMark x1="80800" y1="95200" x2="80800" y2="95200"/>
                        <a14:foregroundMark x1="20800" y1="98200" x2="20800" y2="98200"/>
                        <a14:foregroundMark x1="78600" y1="99000" x2="78600" y2="99000"/>
                        <a14:foregroundMark x1="77800" y1="56600" x2="77800" y2="56600"/>
                        <a14:foregroundMark x1="50200" y1="60600" x2="50200" y2="60600"/>
                        <a14:foregroundMark x1="20200" y1="56600" x2="20200" y2="56600"/>
                        <a14:foregroundMark x1="2600" y1="83400" x2="2600" y2="83400"/>
                        <a14:foregroundMark x1="94600" y1="80200" x2="94600" y2="80200"/>
                        <a14:foregroundMark x1="97600" y1="84200" x2="97600" y2="84200"/>
                        <a14:foregroundMark x1="66200" y1="22800" x2="66200" y2="22800"/>
                        <a14:foregroundMark x1="31200" y1="30000" x2="31200" y2="30000"/>
                        <a14:foregroundMark x1="31800" y1="1600" x2="31800" y2="1600"/>
                        <a14:backgroundMark x1="10600" y1="36200" x2="10600" y2="36200"/>
                      </a14:backgroundRemoval>
                    </a14:imgEffect>
                  </a14:imgLayer>
                </a14:imgProps>
              </a:ext>
              <a:ext uri="{28A0092B-C50C-407E-A947-70E740481C1C}">
                <a14:useLocalDpi xmlns:a14="http://schemas.microsoft.com/office/drawing/2010/main" val="0"/>
              </a:ext>
            </a:extLst>
          </a:blip>
          <a:stretch>
            <a:fillRect/>
          </a:stretch>
        </p:blipFill>
        <p:spPr>
          <a:xfrm>
            <a:off x="6432383" y="2509062"/>
            <a:ext cx="1277751" cy="1187436"/>
          </a:xfrm>
          <a:prstGeom prst="roundRect">
            <a:avLst>
              <a:gd name="adj" fmla="val 8594"/>
            </a:avLst>
          </a:prstGeom>
          <a:no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96659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chemeClr val="accent1">
                <a:lumMod val="5000"/>
                <a:lumOff val="95000"/>
              </a:schemeClr>
            </a:gs>
            <a:gs pos="0">
              <a:schemeClr val="accent1">
                <a:lumMod val="37000"/>
                <a:lumOff val="63000"/>
              </a:schemeClr>
            </a:gs>
          </a:gsLst>
          <a:lin ang="5400000" scaled="0"/>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76E1CA-5AA1-47DF-BEFF-85F70BA89605}"/>
              </a:ext>
            </a:extLst>
          </p:cNvPr>
          <p:cNvSpPr>
            <a:spLocks noGrp="1"/>
          </p:cNvSpPr>
          <p:nvPr>
            <p:ph type="title"/>
          </p:nvPr>
        </p:nvSpPr>
        <p:spPr/>
        <p:txBody>
          <a:bodyPr/>
          <a:lstStyle/>
          <a:p>
            <a:r>
              <a:rPr lang="cs-CZ" b="1" dirty="0">
                <a:solidFill>
                  <a:schemeClr val="accent1">
                    <a:lumMod val="50000"/>
                  </a:schemeClr>
                </a:solidFill>
              </a:rPr>
              <a:t>ZABYDLENÉ DOMÁCNOSTI </a:t>
            </a:r>
            <a:endParaRPr lang="cs-CZ" dirty="0"/>
          </a:p>
        </p:txBody>
      </p:sp>
      <p:pic>
        <p:nvPicPr>
          <p:cNvPr id="7" name="Picture 2">
            <a:extLst>
              <a:ext uri="{FF2B5EF4-FFF2-40B4-BE49-F238E27FC236}">
                <a16:creationId xmlns:a16="http://schemas.microsoft.com/office/drawing/2014/main" id="{AE5ACAB1-5A11-4DCA-8AE4-46BC3A5BC9B0}"/>
              </a:ext>
            </a:extLst>
          </p:cNvPr>
          <p:cNvPicPr>
            <a:picLocks noChangeAspect="1"/>
          </p:cNvPicPr>
          <p:nvPr/>
        </p:nvPicPr>
        <p:blipFill>
          <a:blip r:embed="rId2">
            <a:duotone>
              <a:srgbClr val="4472C4">
                <a:shade val="45000"/>
                <a:satMod val="135000"/>
              </a:srgbClr>
              <a:prstClr val="white"/>
            </a:duotone>
            <a:extLst>
              <a:ext uri="{BEBA8EAE-BF5A-486C-A8C5-ECC9F3942E4B}">
                <a14:imgProps xmlns:a14="http://schemas.microsoft.com/office/drawing/2010/main">
                  <a14:imgLayer r:embed="rId3">
                    <a14:imgEffect>
                      <a14:backgroundRemoval t="10000" b="90000" l="10000" r="90000">
                        <a14:foregroundMark x1="49733" y1="20134" x2="49733" y2="20134"/>
                        <a14:foregroundMark x1="40107" y1="66443" x2="40107" y2="66443"/>
                      </a14:backgroundRemoval>
                    </a14:imgEffect>
                  </a14:imgLayer>
                </a14:imgProps>
              </a:ext>
            </a:extLst>
          </a:blip>
          <a:srcRect/>
          <a:stretch>
            <a:fillRect/>
          </a:stretch>
        </p:blipFill>
        <p:spPr>
          <a:xfrm>
            <a:off x="8438765" y="2718733"/>
            <a:ext cx="1407139" cy="1121197"/>
          </a:xfrm>
          <a:prstGeom prst="rect">
            <a:avLst/>
          </a:prstGeom>
        </p:spPr>
      </p:pic>
      <p:sp>
        <p:nvSpPr>
          <p:cNvPr id="8" name="TextBox 12">
            <a:extLst>
              <a:ext uri="{FF2B5EF4-FFF2-40B4-BE49-F238E27FC236}">
                <a16:creationId xmlns:a16="http://schemas.microsoft.com/office/drawing/2014/main" id="{64EB855D-69BA-4616-89A3-F4CB335E51CD}"/>
              </a:ext>
            </a:extLst>
          </p:cNvPr>
          <p:cNvSpPr txBox="1"/>
          <p:nvPr/>
        </p:nvSpPr>
        <p:spPr>
          <a:xfrm>
            <a:off x="1881319" y="4110259"/>
            <a:ext cx="2012344" cy="666849"/>
          </a:xfrm>
          <a:prstGeom prst="rect">
            <a:avLst/>
          </a:prstGeom>
        </p:spPr>
        <p:txBody>
          <a:bodyPr lIns="0" tIns="0" rIns="0" bIns="0" rtlCol="0" anchor="t">
            <a:spAutoFit/>
          </a:bodyPr>
          <a:lstStyle/>
          <a:p>
            <a:pPr algn="ctr">
              <a:lnSpc>
                <a:spcPts val="2613"/>
              </a:lnSpc>
            </a:pPr>
            <a:r>
              <a:rPr kumimoji="0" lang="cs-CZ" sz="2400" b="1" i="0" u="none" strike="noStrike" kern="1200" cap="none" spc="0" normalizeH="0" baseline="0" noProof="0" dirty="0">
                <a:ln>
                  <a:noFill/>
                </a:ln>
                <a:solidFill>
                  <a:srgbClr val="4472C4">
                    <a:lumMod val="50000"/>
                  </a:srgbClr>
                </a:solidFill>
                <a:effectLst/>
                <a:uLnTx/>
                <a:uFillTx/>
                <a:ea typeface="+mn-ea"/>
                <a:cs typeface="+mn-cs"/>
              </a:rPr>
              <a:t>50 </a:t>
            </a:r>
            <a:endParaRPr kumimoji="0" lang="en-US" sz="2400" b="1" i="0" u="none" strike="noStrike" kern="1200" cap="none" spc="0" normalizeH="0" baseline="0" noProof="0" dirty="0">
              <a:ln>
                <a:noFill/>
              </a:ln>
              <a:solidFill>
                <a:srgbClr val="4472C4">
                  <a:lumMod val="50000"/>
                </a:srgbClr>
              </a:solidFill>
              <a:effectLst/>
              <a:uLnTx/>
              <a:uFillTx/>
              <a:ea typeface="+mn-ea"/>
              <a:cs typeface="+mn-cs"/>
            </a:endParaRPr>
          </a:p>
          <a:p>
            <a:pPr algn="ctr">
              <a:lnSpc>
                <a:spcPts val="2613"/>
              </a:lnSpc>
            </a:pPr>
            <a:r>
              <a:rPr lang="cs-CZ" sz="2400" b="1" dirty="0">
                <a:solidFill>
                  <a:srgbClr val="4472C4">
                    <a:lumMod val="50000"/>
                  </a:srgbClr>
                </a:solidFill>
              </a:rPr>
              <a:t>DĚTÍ</a:t>
            </a:r>
            <a:endParaRPr lang="en-US" sz="2000" b="1" spc="93" dirty="0">
              <a:solidFill>
                <a:srgbClr val="545454"/>
              </a:solidFill>
            </a:endParaRPr>
          </a:p>
        </p:txBody>
      </p:sp>
      <p:sp>
        <p:nvSpPr>
          <p:cNvPr id="9" name="TextBox 13">
            <a:extLst>
              <a:ext uri="{FF2B5EF4-FFF2-40B4-BE49-F238E27FC236}">
                <a16:creationId xmlns:a16="http://schemas.microsoft.com/office/drawing/2014/main" id="{84ABD8D0-DE36-4D8E-A152-D9D832F685D2}"/>
              </a:ext>
            </a:extLst>
          </p:cNvPr>
          <p:cNvSpPr txBox="1"/>
          <p:nvPr/>
        </p:nvSpPr>
        <p:spPr>
          <a:xfrm>
            <a:off x="5089827" y="4110258"/>
            <a:ext cx="2012344" cy="666849"/>
          </a:xfrm>
          <a:prstGeom prst="rect">
            <a:avLst/>
          </a:prstGeom>
        </p:spPr>
        <p:txBody>
          <a:bodyPr lIns="0" tIns="0" rIns="0" bIns="0" rtlCol="0" anchor="t">
            <a:spAutoFit/>
          </a:bodyPr>
          <a:lstStyle/>
          <a:p>
            <a:pPr algn="ctr">
              <a:lnSpc>
                <a:spcPts val="2613"/>
              </a:lnSpc>
            </a:pPr>
            <a:r>
              <a:rPr lang="cs-CZ" sz="2400" b="1" dirty="0">
                <a:solidFill>
                  <a:schemeClr val="accent1">
                    <a:lumMod val="50000"/>
                  </a:schemeClr>
                </a:solidFill>
              </a:rPr>
              <a:t>20</a:t>
            </a:r>
            <a:endParaRPr lang="en-US" sz="2400" b="1" dirty="0">
              <a:solidFill>
                <a:schemeClr val="accent1">
                  <a:lumMod val="50000"/>
                </a:schemeClr>
              </a:solidFill>
            </a:endParaRPr>
          </a:p>
          <a:p>
            <a:pPr algn="ctr">
              <a:lnSpc>
                <a:spcPts val="2613"/>
              </a:lnSpc>
            </a:pPr>
            <a:r>
              <a:rPr lang="cs-CZ" sz="2400" b="1" spc="93" dirty="0">
                <a:solidFill>
                  <a:schemeClr val="accent1">
                    <a:lumMod val="50000"/>
                  </a:schemeClr>
                </a:solidFill>
              </a:rPr>
              <a:t>ZVÍŘAT</a:t>
            </a:r>
            <a:endParaRPr lang="en-US" sz="2000" b="1" spc="93" dirty="0">
              <a:solidFill>
                <a:srgbClr val="545454"/>
              </a:solidFill>
            </a:endParaRPr>
          </a:p>
        </p:txBody>
      </p:sp>
      <p:sp>
        <p:nvSpPr>
          <p:cNvPr id="10" name="TextBox 15">
            <a:extLst>
              <a:ext uri="{FF2B5EF4-FFF2-40B4-BE49-F238E27FC236}">
                <a16:creationId xmlns:a16="http://schemas.microsoft.com/office/drawing/2014/main" id="{0E6F7778-57D4-4EC1-9BC9-C7B3F72839A9}"/>
              </a:ext>
            </a:extLst>
          </p:cNvPr>
          <p:cNvSpPr txBox="1"/>
          <p:nvPr/>
        </p:nvSpPr>
        <p:spPr>
          <a:xfrm>
            <a:off x="8108854" y="3950506"/>
            <a:ext cx="2066962" cy="1333698"/>
          </a:xfrm>
          <a:prstGeom prst="rect">
            <a:avLst/>
          </a:prstGeom>
        </p:spPr>
        <p:txBody>
          <a:bodyPr wrap="square" lIns="0" tIns="0" rIns="0" bIns="0" rtlCol="0" anchor="t">
            <a:spAutoFit/>
          </a:bodyPr>
          <a:lstStyle/>
          <a:p>
            <a:pPr algn="ctr">
              <a:lnSpc>
                <a:spcPts val="2613"/>
              </a:lnSpc>
            </a:pPr>
            <a:r>
              <a:rPr lang="cs-CZ" sz="2400" b="1" dirty="0">
                <a:solidFill>
                  <a:schemeClr val="accent1">
                    <a:lumMod val="50000"/>
                  </a:schemeClr>
                </a:solidFill>
              </a:rPr>
              <a:t>2/3  </a:t>
            </a:r>
          </a:p>
          <a:p>
            <a:pPr algn="ctr">
              <a:lnSpc>
                <a:spcPts val="2613"/>
              </a:lnSpc>
            </a:pPr>
            <a:r>
              <a:rPr lang="cs-CZ" sz="2400" b="1" spc="93" dirty="0">
                <a:solidFill>
                  <a:schemeClr val="accent1">
                    <a:lumMod val="50000"/>
                  </a:schemeClr>
                </a:solidFill>
              </a:rPr>
              <a:t>DOMÁCNOSTÍ SE SOC. SLUŽBOU</a:t>
            </a:r>
            <a:endParaRPr lang="en-US" sz="2000" b="1" spc="93" dirty="0">
              <a:solidFill>
                <a:srgbClr val="0072BC"/>
              </a:solidFill>
            </a:endParaRPr>
          </a:p>
        </p:txBody>
      </p:sp>
      <p:pic>
        <p:nvPicPr>
          <p:cNvPr id="11" name="Picture 14" descr="A close up of a logo&#10;&#10;Description automatically generated">
            <a:extLst>
              <a:ext uri="{FF2B5EF4-FFF2-40B4-BE49-F238E27FC236}">
                <a16:creationId xmlns:a16="http://schemas.microsoft.com/office/drawing/2014/main" id="{CA069A59-563F-4007-92D4-DC2BDA459E40}"/>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81459" y="2627866"/>
            <a:ext cx="1212064" cy="1212064"/>
          </a:xfrm>
          <a:prstGeom prst="rect">
            <a:avLst/>
          </a:prstGeom>
        </p:spPr>
      </p:pic>
      <p:pic>
        <p:nvPicPr>
          <p:cNvPr id="18" name="Obrázek 17">
            <a:extLst>
              <a:ext uri="{FF2B5EF4-FFF2-40B4-BE49-F238E27FC236}">
                <a16:creationId xmlns:a16="http://schemas.microsoft.com/office/drawing/2014/main" id="{B72A4920-3942-42DE-A12A-00FDC6A480BF}"/>
              </a:ext>
            </a:extLst>
          </p:cNvPr>
          <p:cNvPicPr>
            <a:picLocks noChangeAspect="1"/>
          </p:cNvPicPr>
          <p:nvPr/>
        </p:nvPicPr>
        <p:blipFill>
          <a:blip r:embed="rId5">
            <a:extLst>
              <a:ext uri="{BEBA8EAE-BF5A-486C-A8C5-ECC9F3942E4B}">
                <a14:imgProps xmlns:a14="http://schemas.microsoft.com/office/drawing/2010/main">
                  <a14:imgLayer r:embed="rId6">
                    <a14:imgEffect>
                      <a14:saturation sat="71000"/>
                    </a14:imgEffect>
                    <a14:imgEffect>
                      <a14:brightnessContrast bright="8000" contrast="-25000"/>
                    </a14:imgEffect>
                  </a14:imgLayer>
                </a14:imgProps>
              </a:ext>
              <a:ext uri="{28A0092B-C50C-407E-A947-70E740481C1C}">
                <a14:useLocalDpi xmlns:a14="http://schemas.microsoft.com/office/drawing/2010/main" val="0"/>
              </a:ext>
            </a:extLst>
          </a:blip>
          <a:stretch>
            <a:fillRect/>
          </a:stretch>
        </p:blipFill>
        <p:spPr>
          <a:xfrm>
            <a:off x="5392430" y="2813572"/>
            <a:ext cx="1407139" cy="1071792"/>
          </a:xfrm>
          <a:prstGeom prst="rect">
            <a:avLst/>
          </a:prstGeom>
        </p:spPr>
      </p:pic>
      <p:sp>
        <p:nvSpPr>
          <p:cNvPr id="13" name="AutoShape 11">
            <a:extLst>
              <a:ext uri="{FF2B5EF4-FFF2-40B4-BE49-F238E27FC236}">
                <a16:creationId xmlns:a16="http://schemas.microsoft.com/office/drawing/2014/main" id="{66B5349C-4A97-BBE9-1347-546024382F01}"/>
              </a:ext>
            </a:extLst>
          </p:cNvPr>
          <p:cNvSpPr/>
          <p:nvPr/>
        </p:nvSpPr>
        <p:spPr>
          <a:xfrm>
            <a:off x="967740" y="1587003"/>
            <a:ext cx="2348614" cy="27432"/>
          </a:xfrm>
          <a:prstGeom prst="rect">
            <a:avLst/>
          </a:prstGeom>
          <a:solidFill>
            <a:srgbClr val="203864"/>
          </a:solidFill>
          <a:ln>
            <a:noFill/>
          </a:ln>
        </p:spPr>
      </p:sp>
      <p:pic>
        <p:nvPicPr>
          <p:cNvPr id="12" name="Picture 5">
            <a:extLst>
              <a:ext uri="{FF2B5EF4-FFF2-40B4-BE49-F238E27FC236}">
                <a16:creationId xmlns:a16="http://schemas.microsoft.com/office/drawing/2014/main" id="{CE58280C-EB6A-4CF3-8F56-75F61996AA0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49091" y1="68571" x2="49091" y2="68571"/>
                        <a14:foregroundMark x1="21364" y1="55238" x2="21364" y2="55238"/>
                      </a14:backgroundRemoval>
                    </a14:imgEffect>
                  </a14:imgLayer>
                </a14:imgProps>
              </a:ext>
              <a:ext uri="{28A0092B-C50C-407E-A947-70E740481C1C}">
                <a14:useLocalDpi xmlns:a14="http://schemas.microsoft.com/office/drawing/2010/main" val="0"/>
              </a:ext>
            </a:extLst>
          </a:blip>
          <a:srcRect/>
          <a:stretch>
            <a:fillRect/>
          </a:stretch>
        </p:blipFill>
        <p:spPr bwMode="auto">
          <a:xfrm>
            <a:off x="9658350" y="5702304"/>
            <a:ext cx="2408238" cy="115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199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29A3E84E-FC7A-485D-AB69-356DC7130B79}"/>
              </a:ext>
            </a:extLst>
          </p:cNvPr>
          <p:cNvPicPr>
            <a:picLocks noChangeAspect="1"/>
          </p:cNvPicPr>
          <p:nvPr/>
        </p:nvPicPr>
        <p:blipFill>
          <a:blip r:embed="rId2"/>
          <a:stretch>
            <a:fillRect/>
          </a:stretch>
        </p:blipFill>
        <p:spPr>
          <a:xfrm>
            <a:off x="-322729" y="-10452"/>
            <a:ext cx="12817952" cy="6868452"/>
          </a:xfrm>
          <a:prstGeom prst="rect">
            <a:avLst/>
          </a:prstGeom>
        </p:spPr>
      </p:pic>
    </p:spTree>
    <p:extLst>
      <p:ext uri="{BB962C8B-B14F-4D97-AF65-F5344CB8AC3E}">
        <p14:creationId xmlns:p14="http://schemas.microsoft.com/office/powerpoint/2010/main" val="2857583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AF0103-7589-4BD7-A721-068E15DA36D5}"/>
              </a:ext>
            </a:extLst>
          </p:cNvPr>
          <p:cNvSpPr>
            <a:spLocks noGrp="1"/>
          </p:cNvSpPr>
          <p:nvPr>
            <p:ph type="title"/>
          </p:nvPr>
        </p:nvSpPr>
        <p:spPr/>
        <p:txBody>
          <a:bodyPr/>
          <a:lstStyle/>
          <a:p>
            <a:r>
              <a:rPr lang="cs-CZ" dirty="0"/>
              <a:t>Budoucnost a rozvoj MNA</a:t>
            </a:r>
          </a:p>
        </p:txBody>
      </p:sp>
      <p:sp>
        <p:nvSpPr>
          <p:cNvPr id="3" name="Zástupný symbol pro text 2">
            <a:extLst>
              <a:ext uri="{FF2B5EF4-FFF2-40B4-BE49-F238E27FC236}">
                <a16:creationId xmlns:a16="http://schemas.microsoft.com/office/drawing/2014/main" id="{C45272D4-6F2B-43CE-9749-85C84FFEEC9D}"/>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3120940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872B6A-773B-44A6-A856-BD93D3392744}"/>
              </a:ext>
            </a:extLst>
          </p:cNvPr>
          <p:cNvSpPr>
            <a:spLocks noGrp="1"/>
          </p:cNvSpPr>
          <p:nvPr>
            <p:ph type="title"/>
          </p:nvPr>
        </p:nvSpPr>
        <p:spPr/>
        <p:txBody>
          <a:bodyPr/>
          <a:lstStyle/>
          <a:p>
            <a:r>
              <a:rPr lang="cs-CZ" dirty="0"/>
              <a:t>Teorie prostupného bydlení</a:t>
            </a:r>
          </a:p>
        </p:txBody>
      </p:sp>
      <p:sp>
        <p:nvSpPr>
          <p:cNvPr id="3" name="Zástupný symbol pro obsah 2">
            <a:extLst>
              <a:ext uri="{FF2B5EF4-FFF2-40B4-BE49-F238E27FC236}">
                <a16:creationId xmlns:a16="http://schemas.microsoft.com/office/drawing/2014/main" id="{5F0494C3-5D04-46F4-A128-7178590EF9AB}"/>
              </a:ext>
            </a:extLst>
          </p:cNvPr>
          <p:cNvSpPr>
            <a:spLocks noGrp="1"/>
          </p:cNvSpPr>
          <p:nvPr>
            <p:ph idx="1"/>
          </p:nvPr>
        </p:nvSpPr>
        <p:spPr>
          <a:xfrm>
            <a:off x="838200" y="1951131"/>
            <a:ext cx="10515600" cy="4351338"/>
          </a:xfrm>
        </p:spPr>
        <p:txBody>
          <a:bodyPr/>
          <a:lstStyle/>
          <a:p>
            <a:r>
              <a:rPr lang="cs-CZ" dirty="0"/>
              <a:t>Ulice</a:t>
            </a:r>
          </a:p>
          <a:p>
            <a:r>
              <a:rPr lang="cs-CZ" dirty="0"/>
              <a:t>Ubytovna</a:t>
            </a:r>
          </a:p>
          <a:p>
            <a:r>
              <a:rPr lang="cs-CZ" dirty="0"/>
              <a:t>Azylový dům</a:t>
            </a:r>
          </a:p>
          <a:p>
            <a:r>
              <a:rPr lang="cs-CZ" dirty="0"/>
              <a:t>Tréninkové bydlení</a:t>
            </a:r>
          </a:p>
          <a:p>
            <a:r>
              <a:rPr lang="cs-CZ" dirty="0"/>
              <a:t>Sociální bydlení</a:t>
            </a:r>
          </a:p>
          <a:p>
            <a:r>
              <a:rPr lang="cs-CZ" dirty="0"/>
              <a:t>MNA</a:t>
            </a:r>
          </a:p>
          <a:p>
            <a:r>
              <a:rPr lang="cs-CZ" dirty="0"/>
              <a:t>Komerční trh</a:t>
            </a:r>
          </a:p>
          <a:p>
            <a:pPr marL="0" indent="0">
              <a:buNone/>
            </a:pPr>
            <a:endParaRPr lang="cs-CZ" dirty="0"/>
          </a:p>
        </p:txBody>
      </p:sp>
      <p:cxnSp>
        <p:nvCxnSpPr>
          <p:cNvPr id="5" name="Přímá spojnice se šipkou 4">
            <a:extLst>
              <a:ext uri="{FF2B5EF4-FFF2-40B4-BE49-F238E27FC236}">
                <a16:creationId xmlns:a16="http://schemas.microsoft.com/office/drawing/2014/main" id="{7E2A20E8-BE27-4971-8CA4-6776D8DF86FD}"/>
              </a:ext>
            </a:extLst>
          </p:cNvPr>
          <p:cNvCxnSpPr>
            <a:cxnSpLocks/>
          </p:cNvCxnSpPr>
          <p:nvPr/>
        </p:nvCxnSpPr>
        <p:spPr>
          <a:xfrm>
            <a:off x="744071" y="2850776"/>
            <a:ext cx="0" cy="1775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E30A3F5B-2CF4-4FBF-8AAC-D743099777B0}"/>
              </a:ext>
            </a:extLst>
          </p:cNvPr>
          <p:cNvCxnSpPr/>
          <p:nvPr/>
        </p:nvCxnSpPr>
        <p:spPr>
          <a:xfrm flipV="1">
            <a:off x="5020235" y="4437529"/>
            <a:ext cx="0" cy="251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62F5E32C-7723-4CB6-A1AA-5BDF77CD8E22}"/>
              </a:ext>
            </a:extLst>
          </p:cNvPr>
          <p:cNvCxnSpPr/>
          <p:nvPr/>
        </p:nvCxnSpPr>
        <p:spPr>
          <a:xfrm>
            <a:off x="4159624" y="3738282"/>
            <a:ext cx="0" cy="1021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C0341681-23E8-4802-80B4-78B60C0B5610}"/>
              </a:ext>
            </a:extLst>
          </p:cNvPr>
          <p:cNvCxnSpPr/>
          <p:nvPr/>
        </p:nvCxnSpPr>
        <p:spPr>
          <a:xfrm flipV="1">
            <a:off x="4536141" y="4787153"/>
            <a:ext cx="0" cy="537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1C16D5E8-F6DB-4006-8996-EC97A60097C2}"/>
              </a:ext>
            </a:extLst>
          </p:cNvPr>
          <p:cNvCxnSpPr/>
          <p:nvPr/>
        </p:nvCxnSpPr>
        <p:spPr>
          <a:xfrm flipV="1">
            <a:off x="4545106" y="3738282"/>
            <a:ext cx="0" cy="510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67B280B5-8A7A-4C93-87C8-8B5AD347CD48}"/>
              </a:ext>
            </a:extLst>
          </p:cNvPr>
          <p:cNvCxnSpPr/>
          <p:nvPr/>
        </p:nvCxnSpPr>
        <p:spPr>
          <a:xfrm>
            <a:off x="5020235" y="3164541"/>
            <a:ext cx="0" cy="573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a:extLst>
              <a:ext uri="{FF2B5EF4-FFF2-40B4-BE49-F238E27FC236}">
                <a16:creationId xmlns:a16="http://schemas.microsoft.com/office/drawing/2014/main" id="{529400A0-D440-499E-8399-D8C22E6A2753}"/>
              </a:ext>
            </a:extLst>
          </p:cNvPr>
          <p:cNvCxnSpPr/>
          <p:nvPr/>
        </p:nvCxnSpPr>
        <p:spPr>
          <a:xfrm>
            <a:off x="5836024" y="2850776"/>
            <a:ext cx="0" cy="183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C81FF3E2-F352-49F9-AF51-7BFFFF33A1C5}"/>
              </a:ext>
            </a:extLst>
          </p:cNvPr>
          <p:cNvCxnSpPr/>
          <p:nvPr/>
        </p:nvCxnSpPr>
        <p:spPr>
          <a:xfrm>
            <a:off x="6481482" y="2061882"/>
            <a:ext cx="0" cy="2563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207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5ABA25-C473-420B-A9F3-88CA88CEAEB5}"/>
              </a:ext>
            </a:extLst>
          </p:cNvPr>
          <p:cNvSpPr>
            <a:spLocks noGrp="1"/>
          </p:cNvSpPr>
          <p:nvPr>
            <p:ph type="title"/>
          </p:nvPr>
        </p:nvSpPr>
        <p:spPr/>
        <p:txBody>
          <a:bodyPr/>
          <a:lstStyle/>
          <a:p>
            <a:r>
              <a:rPr lang="cs-CZ" dirty="0"/>
              <a:t>Relativně turbulentní personální situace</a:t>
            </a:r>
          </a:p>
        </p:txBody>
      </p:sp>
      <p:graphicFrame>
        <p:nvGraphicFramePr>
          <p:cNvPr id="5" name="Zástupný symbol pro obsah 4">
            <a:extLst>
              <a:ext uri="{FF2B5EF4-FFF2-40B4-BE49-F238E27FC236}">
                <a16:creationId xmlns:a16="http://schemas.microsoft.com/office/drawing/2014/main" id="{33420AD8-3DAF-4822-A01C-63402CA81BB7}"/>
              </a:ext>
            </a:extLst>
          </p:cNvPr>
          <p:cNvGraphicFramePr>
            <a:graphicFrameLocks noGrp="1"/>
          </p:cNvGraphicFramePr>
          <p:nvPr>
            <p:ph idx="1"/>
            <p:extLst>
              <p:ext uri="{D42A27DB-BD31-4B8C-83A1-F6EECF244321}">
                <p14:modId xmlns:p14="http://schemas.microsoft.com/office/powerpoint/2010/main" val="3005811742"/>
              </p:ext>
            </p:extLst>
          </p:nvPr>
        </p:nvGraphicFramePr>
        <p:xfrm>
          <a:off x="647700" y="2277036"/>
          <a:ext cx="10896600" cy="3365437"/>
        </p:xfrm>
        <a:graphic>
          <a:graphicData uri="http://schemas.openxmlformats.org/drawingml/2006/table">
            <a:tbl>
              <a:tblPr firstRow="1" firstCol="1" bandRow="1"/>
              <a:tblGrid>
                <a:gridCol w="3632200">
                  <a:extLst>
                    <a:ext uri="{9D8B030D-6E8A-4147-A177-3AD203B41FA5}">
                      <a16:colId xmlns:a16="http://schemas.microsoft.com/office/drawing/2014/main" val="1174169390"/>
                    </a:ext>
                  </a:extLst>
                </a:gridCol>
                <a:gridCol w="3632200">
                  <a:extLst>
                    <a:ext uri="{9D8B030D-6E8A-4147-A177-3AD203B41FA5}">
                      <a16:colId xmlns:a16="http://schemas.microsoft.com/office/drawing/2014/main" val="2437593771"/>
                    </a:ext>
                  </a:extLst>
                </a:gridCol>
                <a:gridCol w="3632200">
                  <a:extLst>
                    <a:ext uri="{9D8B030D-6E8A-4147-A177-3AD203B41FA5}">
                      <a16:colId xmlns:a16="http://schemas.microsoft.com/office/drawing/2014/main" val="1007107372"/>
                    </a:ext>
                  </a:extLst>
                </a:gridCol>
              </a:tblGrid>
              <a:tr h="267650">
                <a:tc>
                  <a:txBody>
                    <a:bodyPr/>
                    <a:lstStyle/>
                    <a:p>
                      <a:pPr algn="just">
                        <a:lnSpc>
                          <a:spcPct val="115000"/>
                        </a:lnSpc>
                        <a:spcBef>
                          <a:spcPts val="500"/>
                        </a:spcBef>
                        <a:spcAft>
                          <a:spcPts val="0"/>
                        </a:spcAft>
                        <a:tabLst>
                          <a:tab pos="4732020" algn="l"/>
                        </a:tabLst>
                      </a:pPr>
                      <a:r>
                        <a:rPr lang="cs-CZ" sz="2000" b="1" dirty="0">
                          <a:effectLst/>
                          <a:latin typeface="Calibri Light" panose="020F0302020204030204" pitchFamily="34" charset="0"/>
                          <a:ea typeface="Times New Roman" panose="02020603050405020304" pitchFamily="18" charset="0"/>
                          <a:cs typeface="Times New Roman" panose="02020603050405020304" pitchFamily="18" charset="0"/>
                        </a:rPr>
                        <a:t>Pozice MNA</a:t>
                      </a:r>
                      <a:endParaRPr lang="cs-CZ"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000" b="1" dirty="0">
                          <a:effectLst/>
                          <a:latin typeface="Calibri Light" panose="020F0302020204030204" pitchFamily="34" charset="0"/>
                          <a:ea typeface="Times New Roman" panose="02020603050405020304" pitchFamily="18" charset="0"/>
                          <a:cs typeface="Times New Roman" panose="02020603050405020304" pitchFamily="18" charset="0"/>
                        </a:rPr>
                        <a:t>Obsazení 2023</a:t>
                      </a:r>
                      <a:endParaRPr lang="cs-CZ"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000" b="1" dirty="0">
                          <a:effectLst/>
                          <a:latin typeface="Calibri Light" panose="020F0302020204030204" pitchFamily="34" charset="0"/>
                          <a:ea typeface="Times New Roman" panose="02020603050405020304" pitchFamily="18" charset="0"/>
                          <a:cs typeface="Times New Roman" panose="02020603050405020304" pitchFamily="18" charset="0"/>
                        </a:rPr>
                        <a:t>Nové obsazení</a:t>
                      </a:r>
                      <a:endParaRPr lang="cs-CZ"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767657"/>
                  </a:ext>
                </a:extLst>
              </a:tr>
              <a:tr h="267650">
                <a:tc>
                  <a:txBody>
                    <a:bodyPr/>
                    <a:lstStyle/>
                    <a:p>
                      <a:pPr algn="just">
                        <a:lnSpc>
                          <a:spcPct val="115000"/>
                        </a:lnSpc>
                        <a:spcBef>
                          <a:spcPts val="500"/>
                        </a:spcBef>
                        <a:spcAft>
                          <a:spcPts val="0"/>
                        </a:spcAft>
                        <a:tabLst>
                          <a:tab pos="4732020" algn="l"/>
                        </a:tabLst>
                      </a:pPr>
                      <a:r>
                        <a:rPr lang="cs-CZ" sz="2000" dirty="0">
                          <a:effectLst/>
                          <a:latin typeface="Calibri Light" panose="020F0302020204030204" pitchFamily="34" charset="0"/>
                          <a:ea typeface="Times New Roman" panose="02020603050405020304" pitchFamily="18" charset="0"/>
                          <a:cs typeface="Times New Roman" panose="02020603050405020304" pitchFamily="18" charset="0"/>
                        </a:rPr>
                        <a:t>Vedoucí</a:t>
                      </a:r>
                      <a:endParaRPr lang="cs-CZ"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000">
                          <a:effectLst/>
                          <a:latin typeface="Calibri Light" panose="020F0302020204030204" pitchFamily="34" charset="0"/>
                          <a:ea typeface="Times New Roman" panose="02020603050405020304" pitchFamily="18" charset="0"/>
                          <a:cs typeface="Times New Roman" panose="02020603050405020304" pitchFamily="18" charset="0"/>
                        </a:rPr>
                        <a:t>Kristýna Andrlová</a:t>
                      </a:r>
                      <a:endParaRPr lang="cs-CZ"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000">
                          <a:effectLst/>
                          <a:latin typeface="Calibri Light" panose="020F0302020204030204" pitchFamily="34" charset="0"/>
                          <a:ea typeface="Times New Roman" panose="02020603050405020304" pitchFamily="18" charset="0"/>
                          <a:cs typeface="Times New Roman" panose="02020603050405020304" pitchFamily="18" charset="0"/>
                        </a:rPr>
                        <a:t>Martin Hruška</a:t>
                      </a:r>
                      <a:endParaRPr lang="cs-CZ"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101506"/>
                  </a:ext>
                </a:extLst>
              </a:tr>
              <a:tr h="267650">
                <a:tc>
                  <a:txBody>
                    <a:bodyPr/>
                    <a:lstStyle/>
                    <a:p>
                      <a:pPr algn="just">
                        <a:lnSpc>
                          <a:spcPct val="115000"/>
                        </a:lnSpc>
                        <a:spcBef>
                          <a:spcPts val="500"/>
                        </a:spcBef>
                        <a:spcAft>
                          <a:spcPts val="0"/>
                        </a:spcAft>
                        <a:tabLst>
                          <a:tab pos="4732020" algn="l"/>
                        </a:tabLst>
                      </a:pPr>
                      <a:r>
                        <a:rPr lang="cs-CZ" sz="2000" dirty="0">
                          <a:effectLst/>
                          <a:latin typeface="Calibri Light" panose="020F0302020204030204" pitchFamily="34" charset="0"/>
                          <a:ea typeface="Times New Roman" panose="02020603050405020304" pitchFamily="18" charset="0"/>
                          <a:cs typeface="Times New Roman" panose="02020603050405020304" pitchFamily="18" charset="0"/>
                        </a:rPr>
                        <a:t>Administrativa </a:t>
                      </a:r>
                      <a:endParaRPr lang="cs-CZ"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000" dirty="0">
                          <a:effectLst/>
                          <a:latin typeface="Calibri Light" panose="020F0302020204030204" pitchFamily="34" charset="0"/>
                          <a:ea typeface="Times New Roman" panose="02020603050405020304" pitchFamily="18" charset="0"/>
                          <a:cs typeface="Times New Roman" panose="02020603050405020304" pitchFamily="18" charset="0"/>
                        </a:rPr>
                        <a:t>Anežka Polášková</a:t>
                      </a:r>
                      <a:endParaRPr lang="cs-CZ"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000">
                          <a:effectLst/>
                          <a:latin typeface="Calibri Light" panose="020F0302020204030204" pitchFamily="34" charset="0"/>
                          <a:ea typeface="Times New Roman" panose="02020603050405020304" pitchFamily="18" charset="0"/>
                          <a:cs typeface="Times New Roman" panose="02020603050405020304" pitchFamily="18" charset="0"/>
                        </a:rPr>
                        <a:t>Světlana Kačarevićová</a:t>
                      </a:r>
                      <a:endParaRPr lang="cs-CZ"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99732"/>
                  </a:ext>
                </a:extLst>
              </a:tr>
              <a:tr h="267650">
                <a:tc>
                  <a:txBody>
                    <a:bodyPr/>
                    <a:lstStyle/>
                    <a:p>
                      <a:pPr algn="just">
                        <a:lnSpc>
                          <a:spcPct val="115000"/>
                        </a:lnSpc>
                        <a:spcBef>
                          <a:spcPts val="500"/>
                        </a:spcBef>
                        <a:spcAft>
                          <a:spcPts val="0"/>
                        </a:spcAft>
                        <a:tabLst>
                          <a:tab pos="4732020" algn="l"/>
                        </a:tabLst>
                      </a:pPr>
                      <a:r>
                        <a:rPr lang="cs-CZ" sz="2000" dirty="0">
                          <a:effectLst/>
                          <a:latin typeface="Calibri Light" panose="020F0302020204030204" pitchFamily="34" charset="0"/>
                          <a:ea typeface="Times New Roman" panose="02020603050405020304" pitchFamily="18" charset="0"/>
                          <a:cs typeface="Times New Roman" panose="02020603050405020304" pitchFamily="18" charset="0"/>
                        </a:rPr>
                        <a:t>Koordinátor práce s klienty</a:t>
                      </a:r>
                      <a:endParaRPr lang="cs-CZ"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000" dirty="0">
                          <a:effectLst/>
                          <a:latin typeface="Calibri Light" panose="020F0302020204030204" pitchFamily="34" charset="0"/>
                          <a:ea typeface="Times New Roman" panose="02020603050405020304" pitchFamily="18" charset="0"/>
                          <a:cs typeface="Times New Roman" panose="02020603050405020304" pitchFamily="18" charset="0"/>
                        </a:rPr>
                        <a:t>Jan Šoltys</a:t>
                      </a:r>
                      <a:endParaRPr lang="cs-CZ"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000" i="1">
                          <a:effectLst/>
                          <a:latin typeface="Calibri Light" panose="020F0302020204030204" pitchFamily="34" charset="0"/>
                          <a:ea typeface="Times New Roman" panose="02020603050405020304" pitchFamily="18" charset="0"/>
                          <a:cs typeface="Times New Roman" panose="02020603050405020304" pitchFamily="18" charset="0"/>
                        </a:rPr>
                        <a:t>V procesu výběru</a:t>
                      </a:r>
                      <a:endParaRPr lang="cs-CZ"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8019973"/>
                  </a:ext>
                </a:extLst>
              </a:tr>
              <a:tr h="267650">
                <a:tc>
                  <a:txBody>
                    <a:bodyPr/>
                    <a:lstStyle/>
                    <a:p>
                      <a:pPr algn="just">
                        <a:lnSpc>
                          <a:spcPct val="115000"/>
                        </a:lnSpc>
                        <a:spcBef>
                          <a:spcPts val="500"/>
                        </a:spcBef>
                        <a:spcAft>
                          <a:spcPts val="0"/>
                        </a:spcAft>
                        <a:tabLst>
                          <a:tab pos="4732020" algn="l"/>
                        </a:tabLst>
                      </a:pPr>
                      <a:r>
                        <a:rPr lang="cs-CZ" sz="2000">
                          <a:effectLst/>
                          <a:latin typeface="Calibri Light" panose="020F0302020204030204" pitchFamily="34" charset="0"/>
                          <a:ea typeface="Times New Roman" panose="02020603050405020304" pitchFamily="18" charset="0"/>
                          <a:cs typeface="Times New Roman" panose="02020603050405020304" pitchFamily="18" charset="0"/>
                        </a:rPr>
                        <a:t>Koordinátor příjmu klinetů</a:t>
                      </a:r>
                      <a:endParaRPr lang="cs-CZ"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000" i="1" dirty="0">
                          <a:effectLst/>
                          <a:latin typeface="Calibri Light" panose="020F0302020204030204" pitchFamily="34" charset="0"/>
                          <a:ea typeface="Times New Roman" panose="02020603050405020304" pitchFamily="18" charset="0"/>
                          <a:cs typeface="Times New Roman" panose="02020603050405020304" pitchFamily="18" charset="0"/>
                        </a:rPr>
                        <a:t>neobsazeno</a:t>
                      </a:r>
                      <a:endParaRPr lang="cs-CZ"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000">
                          <a:effectLst/>
                          <a:latin typeface="Calibri Light" panose="020F0302020204030204" pitchFamily="34" charset="0"/>
                          <a:ea typeface="Times New Roman" panose="02020603050405020304" pitchFamily="18" charset="0"/>
                          <a:cs typeface="Times New Roman" panose="02020603050405020304" pitchFamily="18" charset="0"/>
                        </a:rPr>
                        <a:t>Barbora Eisová</a:t>
                      </a:r>
                      <a:endParaRPr lang="cs-CZ"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890139"/>
                  </a:ext>
                </a:extLst>
              </a:tr>
              <a:tr h="267650">
                <a:tc>
                  <a:txBody>
                    <a:bodyPr/>
                    <a:lstStyle/>
                    <a:p>
                      <a:pPr algn="just">
                        <a:lnSpc>
                          <a:spcPct val="115000"/>
                        </a:lnSpc>
                        <a:spcBef>
                          <a:spcPts val="500"/>
                        </a:spcBef>
                        <a:spcAft>
                          <a:spcPts val="0"/>
                        </a:spcAft>
                        <a:tabLst>
                          <a:tab pos="4732020" algn="l"/>
                        </a:tabLst>
                      </a:pPr>
                      <a:r>
                        <a:rPr lang="cs-CZ" sz="2000">
                          <a:effectLst/>
                          <a:latin typeface="Calibri Light" panose="020F0302020204030204" pitchFamily="34" charset="0"/>
                          <a:ea typeface="Times New Roman" panose="02020603050405020304" pitchFamily="18" charset="0"/>
                          <a:cs typeface="Times New Roman" panose="02020603050405020304" pitchFamily="18" charset="0"/>
                        </a:rPr>
                        <a:t>Specialista zabydlování klientů</a:t>
                      </a:r>
                      <a:endParaRPr lang="cs-CZ"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000" dirty="0">
                          <a:effectLst/>
                          <a:latin typeface="Calibri Light" panose="020F0302020204030204" pitchFamily="34" charset="0"/>
                          <a:ea typeface="Times New Roman" panose="02020603050405020304" pitchFamily="18" charset="0"/>
                          <a:cs typeface="Times New Roman" panose="02020603050405020304" pitchFamily="18" charset="0"/>
                        </a:rPr>
                        <a:t>Tereza Táborská</a:t>
                      </a:r>
                      <a:endParaRPr lang="cs-CZ"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000" i="1" dirty="0">
                          <a:effectLst/>
                          <a:latin typeface="Calibri Light" panose="020F0302020204030204" pitchFamily="34" charset="0"/>
                          <a:ea typeface="Times New Roman" panose="02020603050405020304" pitchFamily="18" charset="0"/>
                          <a:cs typeface="Times New Roman" panose="02020603050405020304" pitchFamily="18" charset="0"/>
                        </a:rPr>
                        <a:t>Gerhard Hadi </a:t>
                      </a:r>
                      <a:endParaRPr lang="cs-CZ"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943996"/>
                  </a:ext>
                </a:extLst>
              </a:tr>
              <a:tr h="267650">
                <a:tc>
                  <a:txBody>
                    <a:bodyPr/>
                    <a:lstStyle/>
                    <a:p>
                      <a:pPr algn="just">
                        <a:lnSpc>
                          <a:spcPct val="115000"/>
                        </a:lnSpc>
                        <a:spcBef>
                          <a:spcPts val="500"/>
                        </a:spcBef>
                        <a:spcAft>
                          <a:spcPts val="0"/>
                        </a:spcAft>
                        <a:tabLst>
                          <a:tab pos="4732020" algn="l"/>
                        </a:tabLst>
                      </a:pPr>
                      <a:r>
                        <a:rPr lang="cs-CZ" sz="2000" b="1">
                          <a:effectLst/>
                          <a:latin typeface="Calibri Light" panose="020F0302020204030204" pitchFamily="34" charset="0"/>
                          <a:ea typeface="Times New Roman" panose="02020603050405020304" pitchFamily="18" charset="0"/>
                          <a:cs typeface="Times New Roman" panose="02020603050405020304" pitchFamily="18" charset="0"/>
                        </a:rPr>
                        <a:t>Realitní a klientský specialista</a:t>
                      </a:r>
                      <a:endParaRPr lang="cs-CZ"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000" b="1" dirty="0">
                          <a:effectLst/>
                          <a:latin typeface="Calibri Light" panose="020F0302020204030204" pitchFamily="34" charset="0"/>
                          <a:ea typeface="Times New Roman" panose="02020603050405020304" pitchFamily="18" charset="0"/>
                          <a:cs typeface="Times New Roman" panose="02020603050405020304" pitchFamily="18" charset="0"/>
                        </a:rPr>
                        <a:t>Patrik Plvan</a:t>
                      </a:r>
                      <a:endParaRPr lang="cs-CZ"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000" b="1" dirty="0">
                          <a:effectLst/>
                          <a:latin typeface="Calibri Light" panose="020F0302020204030204" pitchFamily="34" charset="0"/>
                          <a:ea typeface="Times New Roman" panose="02020603050405020304" pitchFamily="18" charset="0"/>
                          <a:cs typeface="Times New Roman" panose="02020603050405020304" pitchFamily="18" charset="0"/>
                        </a:rPr>
                        <a:t>Patrik Plvan</a:t>
                      </a:r>
                      <a:endParaRPr lang="cs-CZ"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566944"/>
                  </a:ext>
                </a:extLst>
              </a:tr>
              <a:tr h="267650">
                <a:tc>
                  <a:txBody>
                    <a:bodyPr/>
                    <a:lstStyle/>
                    <a:p>
                      <a:pPr algn="just">
                        <a:lnSpc>
                          <a:spcPct val="115000"/>
                        </a:lnSpc>
                        <a:spcBef>
                          <a:spcPts val="500"/>
                        </a:spcBef>
                        <a:spcAft>
                          <a:spcPts val="0"/>
                        </a:spcAft>
                        <a:tabLst>
                          <a:tab pos="4732020" algn="l"/>
                        </a:tabLst>
                      </a:pPr>
                      <a:r>
                        <a:rPr lang="cs-CZ" sz="2000" b="1" dirty="0">
                          <a:effectLst/>
                          <a:latin typeface="Calibri Light" panose="020F0302020204030204" pitchFamily="34" charset="0"/>
                          <a:ea typeface="Times New Roman" panose="02020603050405020304" pitchFamily="18" charset="0"/>
                          <a:cs typeface="Times New Roman" panose="02020603050405020304" pitchFamily="18" charset="0"/>
                        </a:rPr>
                        <a:t>Technik</a:t>
                      </a:r>
                      <a:endParaRPr lang="cs-CZ"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000" b="1" dirty="0">
                          <a:effectLst/>
                          <a:latin typeface="Calibri Light" panose="020F0302020204030204" pitchFamily="34" charset="0"/>
                          <a:ea typeface="Times New Roman" panose="02020603050405020304" pitchFamily="18" charset="0"/>
                          <a:cs typeface="Times New Roman" panose="02020603050405020304" pitchFamily="18" charset="0"/>
                        </a:rPr>
                        <a:t>Tomáš Halbich</a:t>
                      </a:r>
                      <a:endParaRPr lang="cs-CZ"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000" b="1" dirty="0">
                          <a:effectLst/>
                          <a:latin typeface="Calibri Light" panose="020F0302020204030204" pitchFamily="34" charset="0"/>
                          <a:ea typeface="Times New Roman" panose="02020603050405020304" pitchFamily="18" charset="0"/>
                          <a:cs typeface="Times New Roman" panose="02020603050405020304" pitchFamily="18" charset="0"/>
                        </a:rPr>
                        <a:t>Tomáš Halbich</a:t>
                      </a:r>
                      <a:endParaRPr lang="cs-CZ"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264421"/>
                  </a:ext>
                </a:extLst>
              </a:tr>
              <a:tr h="267650">
                <a:tc>
                  <a:txBody>
                    <a:bodyPr/>
                    <a:lstStyle/>
                    <a:p>
                      <a:pPr algn="just">
                        <a:lnSpc>
                          <a:spcPct val="115000"/>
                        </a:lnSpc>
                        <a:spcBef>
                          <a:spcPts val="500"/>
                        </a:spcBef>
                        <a:spcAft>
                          <a:spcPts val="0"/>
                        </a:spcAft>
                        <a:tabLst>
                          <a:tab pos="4732020" algn="l"/>
                        </a:tabLst>
                      </a:pPr>
                      <a:r>
                        <a:rPr lang="cs-CZ" sz="2000">
                          <a:effectLst/>
                          <a:latin typeface="Calibri Light" panose="020F0302020204030204" pitchFamily="34" charset="0"/>
                          <a:ea typeface="Times New Roman" panose="02020603050405020304" pitchFamily="18" charset="0"/>
                          <a:cs typeface="Times New Roman" panose="02020603050405020304" pitchFamily="18" charset="0"/>
                        </a:rPr>
                        <a:t> </a:t>
                      </a:r>
                      <a:endParaRPr lang="cs-CZ"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000">
                          <a:effectLst/>
                          <a:latin typeface="Calibri Light" panose="020F0302020204030204" pitchFamily="34" charset="0"/>
                          <a:ea typeface="Times New Roman" panose="02020603050405020304" pitchFamily="18" charset="0"/>
                          <a:cs typeface="Times New Roman" panose="02020603050405020304" pitchFamily="18" charset="0"/>
                        </a:rPr>
                        <a:t> </a:t>
                      </a:r>
                      <a:endParaRPr lang="cs-CZ"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0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cs-CZ"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17115"/>
                  </a:ext>
                </a:extLst>
              </a:tr>
              <a:tr h="267650">
                <a:tc>
                  <a:txBody>
                    <a:bodyPr/>
                    <a:lstStyle/>
                    <a:p>
                      <a:pPr algn="just">
                        <a:lnSpc>
                          <a:spcPct val="115000"/>
                        </a:lnSpc>
                        <a:spcBef>
                          <a:spcPts val="500"/>
                        </a:spcBef>
                        <a:spcAft>
                          <a:spcPts val="0"/>
                        </a:spcAft>
                        <a:tabLst>
                          <a:tab pos="4732020" algn="l"/>
                        </a:tabLst>
                      </a:pPr>
                      <a:r>
                        <a:rPr lang="cs-CZ" sz="24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cs-CZ"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400">
                          <a:effectLst/>
                          <a:latin typeface="Calibri Light" panose="020F0302020204030204" pitchFamily="34" charset="0"/>
                          <a:ea typeface="Times New Roman" panose="02020603050405020304" pitchFamily="18" charset="0"/>
                          <a:cs typeface="Times New Roman" panose="02020603050405020304" pitchFamily="18" charset="0"/>
                        </a:rPr>
                        <a:t> </a:t>
                      </a:r>
                      <a:endParaRPr lang="cs-CZ"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500"/>
                        </a:spcBef>
                        <a:spcAft>
                          <a:spcPts val="0"/>
                        </a:spcAft>
                        <a:tabLst>
                          <a:tab pos="4732020" algn="l"/>
                        </a:tabLst>
                      </a:pPr>
                      <a:r>
                        <a:rPr lang="cs-CZ" sz="24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cs-CZ"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80099"/>
                  </a:ext>
                </a:extLst>
              </a:tr>
            </a:tbl>
          </a:graphicData>
        </a:graphic>
      </p:graphicFrame>
    </p:spTree>
    <p:extLst>
      <p:ext uri="{BB962C8B-B14F-4D97-AF65-F5344CB8AC3E}">
        <p14:creationId xmlns:p14="http://schemas.microsoft.com/office/powerpoint/2010/main" val="120722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8FC8C0-D399-444F-B5ED-FAEEDCA044ED}"/>
              </a:ext>
            </a:extLst>
          </p:cNvPr>
          <p:cNvSpPr>
            <a:spLocks noGrp="1"/>
          </p:cNvSpPr>
          <p:nvPr>
            <p:ph type="title"/>
          </p:nvPr>
        </p:nvSpPr>
        <p:spPr/>
        <p:txBody>
          <a:bodyPr/>
          <a:lstStyle/>
          <a:p>
            <a:r>
              <a:rPr lang="cs-CZ" dirty="0"/>
              <a:t>Cena za m</a:t>
            </a:r>
            <a:r>
              <a:rPr lang="cs-CZ" b="1" baseline="30000" dirty="0"/>
              <a:t>2</a:t>
            </a:r>
            <a:endParaRPr lang="cs-CZ" dirty="0"/>
          </a:p>
        </p:txBody>
      </p:sp>
      <p:sp>
        <p:nvSpPr>
          <p:cNvPr id="3" name="Zástupný symbol pro obsah 2">
            <a:extLst>
              <a:ext uri="{FF2B5EF4-FFF2-40B4-BE49-F238E27FC236}">
                <a16:creationId xmlns:a16="http://schemas.microsoft.com/office/drawing/2014/main" id="{C7293313-4018-4141-AC7B-A1BF8DECC263}"/>
              </a:ext>
            </a:extLst>
          </p:cNvPr>
          <p:cNvSpPr>
            <a:spLocks noGrp="1"/>
          </p:cNvSpPr>
          <p:nvPr>
            <p:ph idx="1"/>
          </p:nvPr>
        </p:nvSpPr>
        <p:spPr/>
        <p:txBody>
          <a:bodyPr/>
          <a:lstStyle/>
          <a:p>
            <a:pPr lvl="0" fontAlgn="base"/>
            <a:r>
              <a:rPr lang="cs-CZ" dirty="0"/>
              <a:t>Aktuálně (aktualizace 2023)</a:t>
            </a:r>
          </a:p>
          <a:p>
            <a:pPr lvl="0" fontAlgn="base"/>
            <a:r>
              <a:rPr lang="cs-CZ" dirty="0"/>
              <a:t>Malé byty do 40 m</a:t>
            </a:r>
            <a:r>
              <a:rPr lang="cs-CZ" baseline="30000" dirty="0"/>
              <a:t>2</a:t>
            </a:r>
            <a:r>
              <a:rPr lang="cs-CZ" dirty="0"/>
              <a:t>: </a:t>
            </a:r>
            <a:r>
              <a:rPr lang="cs-CZ" b="1" dirty="0"/>
              <a:t>260 Kč/m</a:t>
            </a:r>
            <a:r>
              <a:rPr lang="cs-CZ" b="1" baseline="30000" dirty="0"/>
              <a:t>2 </a:t>
            </a:r>
            <a:endParaRPr lang="cs-CZ" dirty="0"/>
          </a:p>
          <a:p>
            <a:pPr lvl="0" fontAlgn="base"/>
            <a:r>
              <a:rPr lang="cs-CZ" dirty="0"/>
              <a:t>Střední a velké byty do 70 m</a:t>
            </a:r>
            <a:r>
              <a:rPr lang="cs-CZ" baseline="30000" dirty="0"/>
              <a:t>2</a:t>
            </a:r>
            <a:r>
              <a:rPr lang="cs-CZ" dirty="0"/>
              <a:t>: </a:t>
            </a:r>
            <a:r>
              <a:rPr lang="cs-CZ" b="1" dirty="0"/>
              <a:t>240 Kč/m</a:t>
            </a:r>
            <a:r>
              <a:rPr lang="cs-CZ" b="1" baseline="30000" dirty="0"/>
              <a:t>2</a:t>
            </a:r>
            <a:endParaRPr lang="cs-CZ" dirty="0"/>
          </a:p>
          <a:p>
            <a:endParaRPr lang="cs-CZ" dirty="0"/>
          </a:p>
          <a:p>
            <a:r>
              <a:rPr lang="cs-CZ" dirty="0"/>
              <a:t>Vyjednávání (70/75 % trhu - 395/</a:t>
            </a:r>
            <a:r>
              <a:rPr lang="cs-CZ" b="1" dirty="0"/>
              <a:t>m</a:t>
            </a:r>
            <a:r>
              <a:rPr lang="cs-CZ" b="1" baseline="30000" dirty="0"/>
              <a:t>2</a:t>
            </a:r>
            <a:r>
              <a:rPr lang="cs-CZ" dirty="0"/>
              <a:t>)</a:t>
            </a:r>
          </a:p>
          <a:p>
            <a:pPr lvl="0" fontAlgn="base"/>
            <a:r>
              <a:rPr lang="cs-CZ" dirty="0"/>
              <a:t>Malé byty do 40 m</a:t>
            </a:r>
            <a:r>
              <a:rPr lang="cs-CZ" baseline="30000" dirty="0"/>
              <a:t>2</a:t>
            </a:r>
            <a:r>
              <a:rPr lang="cs-CZ" dirty="0"/>
              <a:t>: </a:t>
            </a:r>
            <a:r>
              <a:rPr lang="cs-CZ" b="1" dirty="0"/>
              <a:t>295 Kč/m</a:t>
            </a:r>
            <a:r>
              <a:rPr lang="cs-CZ" b="1" baseline="30000" dirty="0"/>
              <a:t>2 </a:t>
            </a:r>
            <a:endParaRPr lang="cs-CZ" dirty="0"/>
          </a:p>
          <a:p>
            <a:pPr lvl="0" fontAlgn="base"/>
            <a:r>
              <a:rPr lang="cs-CZ" dirty="0"/>
              <a:t>Střední a velké byty do 70 m</a:t>
            </a:r>
            <a:r>
              <a:rPr lang="cs-CZ" baseline="30000" dirty="0"/>
              <a:t>2</a:t>
            </a:r>
            <a:r>
              <a:rPr lang="cs-CZ" dirty="0"/>
              <a:t>: </a:t>
            </a:r>
            <a:r>
              <a:rPr lang="cs-CZ" b="1" dirty="0"/>
              <a:t>275 Kč/m</a:t>
            </a:r>
            <a:r>
              <a:rPr lang="cs-CZ" b="1" baseline="30000" dirty="0"/>
              <a:t>2</a:t>
            </a:r>
            <a:endParaRPr lang="cs-CZ" dirty="0"/>
          </a:p>
        </p:txBody>
      </p:sp>
    </p:spTree>
    <p:extLst>
      <p:ext uri="{BB962C8B-B14F-4D97-AF65-F5344CB8AC3E}">
        <p14:creationId xmlns:p14="http://schemas.microsoft.com/office/powerpoint/2010/main" val="1966134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6EAAB4-01C3-406E-8957-84104BE0BA02}"/>
              </a:ext>
            </a:extLst>
          </p:cNvPr>
          <p:cNvSpPr>
            <a:spLocks noGrp="1"/>
          </p:cNvSpPr>
          <p:nvPr>
            <p:ph type="title"/>
          </p:nvPr>
        </p:nvSpPr>
        <p:spPr/>
        <p:txBody>
          <a:bodyPr/>
          <a:lstStyle/>
          <a:p>
            <a:r>
              <a:rPr lang="cs-CZ" dirty="0"/>
              <a:t>Aby si to klienti mohli dovolit!</a:t>
            </a:r>
          </a:p>
        </p:txBody>
      </p:sp>
      <p:sp>
        <p:nvSpPr>
          <p:cNvPr id="3" name="Zástupný symbol pro obsah 2">
            <a:extLst>
              <a:ext uri="{FF2B5EF4-FFF2-40B4-BE49-F238E27FC236}">
                <a16:creationId xmlns:a16="http://schemas.microsoft.com/office/drawing/2014/main" id="{D48885F3-30F4-4E12-96A2-0A40E79A42D4}"/>
              </a:ext>
            </a:extLst>
          </p:cNvPr>
          <p:cNvSpPr>
            <a:spLocks noGrp="1"/>
          </p:cNvSpPr>
          <p:nvPr>
            <p:ph idx="1"/>
          </p:nvPr>
        </p:nvSpPr>
        <p:spPr/>
        <p:txBody>
          <a:bodyPr/>
          <a:lstStyle/>
          <a:p>
            <a:r>
              <a:rPr lang="cs-CZ" dirty="0"/>
              <a:t>Pro bydlení v rámci MNA je důležité, aby si ho klienti z řad osob v bytové nouzi mohli dovolit. Vycházíme přitom z tzv. normativů stanovených ÚP</a:t>
            </a:r>
          </a:p>
          <a:p>
            <a:r>
              <a:rPr lang="cs-CZ" dirty="0"/>
              <a:t>Výše částek </a:t>
            </a:r>
            <a:r>
              <a:rPr lang="cs-CZ" b="1" dirty="0"/>
              <a:t>normativních nákladů na bydlení činí od 1. ledna 2024</a:t>
            </a:r>
            <a:r>
              <a:rPr lang="cs-CZ" dirty="0"/>
              <a:t> na základě nájemní, nebo podnájemní smlouvy:</a:t>
            </a:r>
          </a:p>
          <a:p>
            <a:endParaRPr lang="cs-CZ" dirty="0"/>
          </a:p>
        </p:txBody>
      </p:sp>
      <p:graphicFrame>
        <p:nvGraphicFramePr>
          <p:cNvPr id="7" name="Tabulka 6">
            <a:extLst>
              <a:ext uri="{FF2B5EF4-FFF2-40B4-BE49-F238E27FC236}">
                <a16:creationId xmlns:a16="http://schemas.microsoft.com/office/drawing/2014/main" id="{93E1C0E1-632B-4808-AFA3-0C79B3484909}"/>
              </a:ext>
            </a:extLst>
          </p:cNvPr>
          <p:cNvGraphicFramePr>
            <a:graphicFrameLocks noGrp="1"/>
          </p:cNvGraphicFramePr>
          <p:nvPr>
            <p:extLst>
              <p:ext uri="{D42A27DB-BD31-4B8C-83A1-F6EECF244321}">
                <p14:modId xmlns:p14="http://schemas.microsoft.com/office/powerpoint/2010/main" val="2385286006"/>
              </p:ext>
            </p:extLst>
          </p:nvPr>
        </p:nvGraphicFramePr>
        <p:xfrm>
          <a:off x="838200" y="4264400"/>
          <a:ext cx="10515600" cy="2228471"/>
        </p:xfrm>
        <a:graphic>
          <a:graphicData uri="http://schemas.openxmlformats.org/drawingml/2006/table">
            <a:tbl>
              <a:tblPr firstRow="1" firstCol="1" bandRow="1"/>
              <a:tblGrid>
                <a:gridCol w="5257800">
                  <a:extLst>
                    <a:ext uri="{9D8B030D-6E8A-4147-A177-3AD203B41FA5}">
                      <a16:colId xmlns:a16="http://schemas.microsoft.com/office/drawing/2014/main" val="3220728786"/>
                    </a:ext>
                  </a:extLst>
                </a:gridCol>
                <a:gridCol w="5257800">
                  <a:extLst>
                    <a:ext uri="{9D8B030D-6E8A-4147-A177-3AD203B41FA5}">
                      <a16:colId xmlns:a16="http://schemas.microsoft.com/office/drawing/2014/main" val="698456228"/>
                    </a:ext>
                  </a:extLst>
                </a:gridCol>
              </a:tblGrid>
              <a:tr h="0">
                <a:tc rowSpan="2">
                  <a:txBody>
                    <a:bodyPr/>
                    <a:lstStyle/>
                    <a:p>
                      <a:pPr algn="just">
                        <a:lnSpc>
                          <a:spcPct val="107000"/>
                        </a:lnSpc>
                        <a:spcAft>
                          <a:spcPts val="0"/>
                        </a:spcAft>
                      </a:pPr>
                      <a:r>
                        <a:rPr lang="cs-CZ" sz="1800">
                          <a:effectLst/>
                          <a:latin typeface="Calibri" panose="020F0502020204030204" pitchFamily="34" charset="0"/>
                          <a:ea typeface="Calibri" panose="020F0502020204030204" pitchFamily="34" charset="0"/>
                          <a:cs typeface="Times New Roman" panose="02020603050405020304" pitchFamily="18" charset="0"/>
                        </a:rPr>
                        <a:t>Počet osob v rodině podle § 7 odst. 5</a:t>
                      </a:r>
                    </a:p>
                  </a:txBody>
                  <a:tcPr marL="85725" marR="85725" marT="85725" marB="8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cs-CZ" sz="1600">
                          <a:effectLst/>
                          <a:latin typeface="Calibri" panose="020F0502020204030204" pitchFamily="34" charset="0"/>
                          <a:ea typeface="Calibri" panose="020F0502020204030204" pitchFamily="34" charset="0"/>
                          <a:cs typeface="Times New Roman" panose="02020603050405020304" pitchFamily="18" charset="0"/>
                        </a:rPr>
                        <a:t>Měsíční náklady na bydlení v Kč</a:t>
                      </a:r>
                    </a:p>
                  </a:txBody>
                  <a:tcPr marL="85725" marR="85725" marT="85725" marB="8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936099"/>
                  </a:ext>
                </a:extLst>
              </a:tr>
              <a:tr h="0">
                <a:tc vMerge="1">
                  <a:txBody>
                    <a:bodyPr/>
                    <a:lstStyle/>
                    <a:p>
                      <a:endParaRPr lang="cs-CZ"/>
                    </a:p>
                  </a:txBody>
                  <a:tcPr/>
                </a:tc>
                <a:tc>
                  <a:txBody>
                    <a:bodyPr/>
                    <a:lstStyle/>
                    <a:p>
                      <a:pPr algn="just">
                        <a:lnSpc>
                          <a:spcPct val="107000"/>
                        </a:lnSpc>
                        <a:spcAft>
                          <a:spcPts val="0"/>
                        </a:spcAft>
                      </a:pPr>
                      <a:r>
                        <a:rPr lang="cs-CZ" sz="1800">
                          <a:effectLst/>
                          <a:latin typeface="Calibri" panose="020F0502020204030204" pitchFamily="34" charset="0"/>
                          <a:ea typeface="Calibri" panose="020F0502020204030204" pitchFamily="34" charset="0"/>
                          <a:cs typeface="Times New Roman" panose="02020603050405020304" pitchFamily="18" charset="0"/>
                        </a:rPr>
                        <a:t>Praha a Brno</a:t>
                      </a:r>
                    </a:p>
                  </a:txBody>
                  <a:tcPr marL="85725" marR="85725" marT="85725" marB="8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4021978"/>
                  </a:ext>
                </a:extLst>
              </a:tr>
              <a:tr h="0">
                <a:tc>
                  <a:txBody>
                    <a:bodyPr/>
                    <a:lstStyle/>
                    <a:p>
                      <a:pPr algn="just">
                        <a:lnSpc>
                          <a:spcPct val="107000"/>
                        </a:lnSpc>
                        <a:spcAft>
                          <a:spcPts val="0"/>
                        </a:spcAft>
                      </a:pPr>
                      <a:r>
                        <a:rPr lang="cs-CZ" sz="1800">
                          <a:effectLst/>
                          <a:latin typeface="Calibri" panose="020F0502020204030204" pitchFamily="34" charset="0"/>
                          <a:ea typeface="Calibri" panose="020F0502020204030204" pitchFamily="34" charset="0"/>
                          <a:cs typeface="Times New Roman" panose="02020603050405020304" pitchFamily="18" charset="0"/>
                        </a:rPr>
                        <a:t>jedna nebo dvě</a:t>
                      </a:r>
                    </a:p>
                  </a:txBody>
                  <a:tcPr marL="85725" marR="85725" marT="85725" marB="8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cs-CZ" sz="1800">
                          <a:effectLst/>
                          <a:latin typeface="Calibri" panose="020F0502020204030204" pitchFamily="34" charset="0"/>
                          <a:ea typeface="Calibri" panose="020F0502020204030204" pitchFamily="34" charset="0"/>
                          <a:cs typeface="Times New Roman" panose="02020603050405020304" pitchFamily="18" charset="0"/>
                        </a:rPr>
                        <a:t>16 729</a:t>
                      </a:r>
                    </a:p>
                  </a:txBody>
                  <a:tcPr marL="85725" marR="85725" marT="85725" marB="8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7417822"/>
                  </a:ext>
                </a:extLst>
              </a:tr>
              <a:tr h="0">
                <a:tc>
                  <a:txBody>
                    <a:bodyPr/>
                    <a:lstStyle/>
                    <a:p>
                      <a:pPr algn="just">
                        <a:lnSpc>
                          <a:spcPct val="107000"/>
                        </a:lnSpc>
                        <a:spcAft>
                          <a:spcPts val="0"/>
                        </a:spcAft>
                      </a:pPr>
                      <a:r>
                        <a:rPr lang="cs-CZ" sz="1800">
                          <a:effectLst/>
                          <a:latin typeface="Calibri" panose="020F0502020204030204" pitchFamily="34" charset="0"/>
                          <a:ea typeface="Calibri" panose="020F0502020204030204" pitchFamily="34" charset="0"/>
                          <a:cs typeface="Times New Roman" panose="02020603050405020304" pitchFamily="18" charset="0"/>
                        </a:rPr>
                        <a:t>tři</a:t>
                      </a:r>
                    </a:p>
                  </a:txBody>
                  <a:tcPr marL="85725" marR="85725" marT="85725" marB="8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cs-CZ" sz="1800">
                          <a:effectLst/>
                          <a:latin typeface="Calibri" panose="020F0502020204030204" pitchFamily="34" charset="0"/>
                          <a:ea typeface="Calibri" panose="020F0502020204030204" pitchFamily="34" charset="0"/>
                          <a:cs typeface="Times New Roman" panose="02020603050405020304" pitchFamily="18" charset="0"/>
                        </a:rPr>
                        <a:t>19 212</a:t>
                      </a:r>
                    </a:p>
                  </a:txBody>
                  <a:tcPr marL="85725" marR="85725" marT="85725" marB="8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049954"/>
                  </a:ext>
                </a:extLst>
              </a:tr>
              <a:tr h="0">
                <a:tc>
                  <a:txBody>
                    <a:bodyPr/>
                    <a:lstStyle/>
                    <a:p>
                      <a:pPr algn="just">
                        <a:lnSpc>
                          <a:spcPct val="107000"/>
                        </a:lnSpc>
                        <a:spcAft>
                          <a:spcPts val="0"/>
                        </a:spcAft>
                      </a:pPr>
                      <a:r>
                        <a:rPr lang="cs-CZ" sz="1800">
                          <a:effectLst/>
                          <a:latin typeface="Calibri" panose="020F0502020204030204" pitchFamily="34" charset="0"/>
                          <a:ea typeface="Calibri" panose="020F0502020204030204" pitchFamily="34" charset="0"/>
                          <a:cs typeface="Times New Roman" panose="02020603050405020304" pitchFamily="18" charset="0"/>
                        </a:rPr>
                        <a:t>čtyři a více</a:t>
                      </a:r>
                    </a:p>
                  </a:txBody>
                  <a:tcPr marL="85725" marR="85725" marT="85725" marB="8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23 195</a:t>
                      </a:r>
                    </a:p>
                  </a:txBody>
                  <a:tcPr marL="85725" marR="85725" marT="85725" marB="8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2009726"/>
                  </a:ext>
                </a:extLst>
              </a:tr>
            </a:tbl>
          </a:graphicData>
        </a:graphic>
      </p:graphicFrame>
    </p:spTree>
    <p:extLst>
      <p:ext uri="{BB962C8B-B14F-4D97-AF65-F5344CB8AC3E}">
        <p14:creationId xmlns:p14="http://schemas.microsoft.com/office/powerpoint/2010/main" val="2495221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EAA6DA-6688-4BC5-9DCE-C95687D98743}"/>
              </a:ext>
            </a:extLst>
          </p:cNvPr>
          <p:cNvSpPr>
            <a:spLocks noGrp="1"/>
          </p:cNvSpPr>
          <p:nvPr>
            <p:ph type="title"/>
          </p:nvPr>
        </p:nvSpPr>
        <p:spPr/>
        <p:txBody>
          <a:bodyPr/>
          <a:lstStyle/>
          <a:p>
            <a:r>
              <a:rPr lang="cs-CZ" dirty="0"/>
              <a:t>Slevy / permanentní slevy</a:t>
            </a:r>
          </a:p>
        </p:txBody>
      </p:sp>
      <p:sp>
        <p:nvSpPr>
          <p:cNvPr id="3" name="Zástupný symbol pro obsah 2">
            <a:extLst>
              <a:ext uri="{FF2B5EF4-FFF2-40B4-BE49-F238E27FC236}">
                <a16:creationId xmlns:a16="http://schemas.microsoft.com/office/drawing/2014/main" id="{D954D2FC-E1B5-4916-B5BF-3CAF1FA95150}"/>
              </a:ext>
            </a:extLst>
          </p:cNvPr>
          <p:cNvSpPr>
            <a:spLocks noGrp="1"/>
          </p:cNvSpPr>
          <p:nvPr>
            <p:ph idx="1"/>
          </p:nvPr>
        </p:nvSpPr>
        <p:spPr/>
        <p:txBody>
          <a:bodyPr/>
          <a:lstStyle/>
          <a:p>
            <a:r>
              <a:rPr lang="cs-CZ" dirty="0"/>
              <a:t>Aktuálně uplatňováno individuálně</a:t>
            </a:r>
          </a:p>
          <a:p>
            <a:r>
              <a:rPr lang="cs-CZ" dirty="0"/>
              <a:t>Rozpočet umožňuje (štědrý)</a:t>
            </a:r>
          </a:p>
          <a:p>
            <a:endParaRPr lang="cs-CZ" dirty="0"/>
          </a:p>
          <a:p>
            <a:r>
              <a:rPr lang="cs-CZ" dirty="0"/>
              <a:t>Do budoucna systematičtěji</a:t>
            </a:r>
          </a:p>
          <a:p>
            <a:r>
              <a:rPr lang="cs-CZ" dirty="0"/>
              <a:t>Typy klientů / typy příběhů</a:t>
            </a:r>
          </a:p>
          <a:p>
            <a:r>
              <a:rPr lang="cs-CZ" dirty="0"/>
              <a:t>Plošně / individuálně</a:t>
            </a:r>
          </a:p>
        </p:txBody>
      </p:sp>
    </p:spTree>
    <p:extLst>
      <p:ext uri="{BB962C8B-B14F-4D97-AF65-F5344CB8AC3E}">
        <p14:creationId xmlns:p14="http://schemas.microsoft.com/office/powerpoint/2010/main" val="107267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63C355-8E2B-4B8E-9291-44EC974C2809}"/>
              </a:ext>
            </a:extLst>
          </p:cNvPr>
          <p:cNvSpPr>
            <a:spLocks noGrp="1"/>
          </p:cNvSpPr>
          <p:nvPr>
            <p:ph type="title"/>
          </p:nvPr>
        </p:nvSpPr>
        <p:spPr/>
        <p:txBody>
          <a:bodyPr/>
          <a:lstStyle/>
          <a:p>
            <a:r>
              <a:rPr lang="cs-CZ" dirty="0"/>
              <a:t>Příjem klientů</a:t>
            </a:r>
          </a:p>
        </p:txBody>
      </p:sp>
      <p:sp>
        <p:nvSpPr>
          <p:cNvPr id="3" name="Zástupný symbol pro obsah 2">
            <a:extLst>
              <a:ext uri="{FF2B5EF4-FFF2-40B4-BE49-F238E27FC236}">
                <a16:creationId xmlns:a16="http://schemas.microsoft.com/office/drawing/2014/main" id="{942B1DC1-79FE-45DE-81D5-06BEAC5E8992}"/>
              </a:ext>
            </a:extLst>
          </p:cNvPr>
          <p:cNvSpPr>
            <a:spLocks noGrp="1"/>
          </p:cNvSpPr>
          <p:nvPr>
            <p:ph idx="1"/>
          </p:nvPr>
        </p:nvSpPr>
        <p:spPr/>
        <p:txBody>
          <a:bodyPr/>
          <a:lstStyle/>
          <a:p>
            <a:r>
              <a:rPr lang="cs-CZ" dirty="0"/>
              <a:t>Pobytové služby CSSP</a:t>
            </a:r>
          </a:p>
          <a:p>
            <a:endParaRPr lang="cs-CZ" dirty="0"/>
          </a:p>
          <a:p>
            <a:r>
              <a:rPr lang="cs-CZ" dirty="0"/>
              <a:t>Žadatelé a sociální bydlení</a:t>
            </a:r>
          </a:p>
          <a:p>
            <a:r>
              <a:rPr lang="cs-CZ" dirty="0"/>
              <a:t>NNO</a:t>
            </a:r>
          </a:p>
          <a:p>
            <a:r>
              <a:rPr lang="cs-CZ" dirty="0"/>
              <a:t>Sociální / tréninkové byty</a:t>
            </a:r>
          </a:p>
          <a:p>
            <a:r>
              <a:rPr lang="cs-CZ" dirty="0"/>
              <a:t>???</a:t>
            </a:r>
          </a:p>
        </p:txBody>
      </p:sp>
    </p:spTree>
    <p:extLst>
      <p:ext uri="{BB962C8B-B14F-4D97-AF65-F5344CB8AC3E}">
        <p14:creationId xmlns:p14="http://schemas.microsoft.com/office/powerpoint/2010/main" val="3768526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596EC8-BA2B-4BBC-9601-4F9844C650F6}"/>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BBEB6E5A-8F89-41F9-A382-54A8348FAF7C}"/>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BC1F0E0D-08BC-45FB-9B0F-E883BF01722D}"/>
              </a:ext>
            </a:extLst>
          </p:cNvPr>
          <p:cNvPicPr/>
          <p:nvPr/>
        </p:nvPicPr>
        <p:blipFill>
          <a:blip r:embed="rId2"/>
          <a:stretch>
            <a:fillRect/>
          </a:stretch>
        </p:blipFill>
        <p:spPr>
          <a:xfrm>
            <a:off x="1981200" y="0"/>
            <a:ext cx="8229600" cy="6858000"/>
          </a:xfrm>
          <a:prstGeom prst="rect">
            <a:avLst/>
          </a:prstGeom>
        </p:spPr>
      </p:pic>
    </p:spTree>
    <p:extLst>
      <p:ext uri="{BB962C8B-B14F-4D97-AF65-F5344CB8AC3E}">
        <p14:creationId xmlns:p14="http://schemas.microsoft.com/office/powerpoint/2010/main" val="1427500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D8CA7E-D636-418B-92DB-BFD312208BE4}"/>
              </a:ext>
            </a:extLst>
          </p:cNvPr>
          <p:cNvSpPr>
            <a:spLocks noGrp="1"/>
          </p:cNvSpPr>
          <p:nvPr>
            <p:ph type="title"/>
          </p:nvPr>
        </p:nvSpPr>
        <p:spPr/>
        <p:txBody>
          <a:bodyPr/>
          <a:lstStyle/>
          <a:p>
            <a:r>
              <a:rPr lang="cs-CZ" dirty="0"/>
              <a:t>PR aktivity!</a:t>
            </a:r>
          </a:p>
        </p:txBody>
      </p:sp>
      <p:sp>
        <p:nvSpPr>
          <p:cNvPr id="3" name="Zástupný symbol pro obsah 2">
            <a:extLst>
              <a:ext uri="{FF2B5EF4-FFF2-40B4-BE49-F238E27FC236}">
                <a16:creationId xmlns:a16="http://schemas.microsoft.com/office/drawing/2014/main" id="{9ABBC0EF-0FE0-475A-85B6-AA104CC2CBC1}"/>
              </a:ext>
            </a:extLst>
          </p:cNvPr>
          <p:cNvSpPr>
            <a:spLocks noGrp="1"/>
          </p:cNvSpPr>
          <p:nvPr>
            <p:ph idx="1"/>
          </p:nvPr>
        </p:nvSpPr>
        <p:spPr/>
        <p:txBody>
          <a:bodyPr/>
          <a:lstStyle/>
          <a:p>
            <a:r>
              <a:rPr lang="cs-CZ" dirty="0" err="1"/>
              <a:t>Citylighty</a:t>
            </a:r>
            <a:endParaRPr lang="cs-CZ" dirty="0"/>
          </a:p>
          <a:p>
            <a:r>
              <a:rPr lang="cs-CZ" dirty="0"/>
              <a:t>Sociální sítě</a:t>
            </a:r>
          </a:p>
          <a:p>
            <a:r>
              <a:rPr lang="cs-CZ" dirty="0" err="1"/>
              <a:t>Merch</a:t>
            </a:r>
            <a:endParaRPr lang="cs-CZ" dirty="0"/>
          </a:p>
          <a:p>
            <a:r>
              <a:rPr lang="cs-CZ" dirty="0"/>
              <a:t>Komunikační strategie</a:t>
            </a:r>
          </a:p>
          <a:p>
            <a:r>
              <a:rPr lang="cs-CZ" dirty="0"/>
              <a:t>Média</a:t>
            </a:r>
          </a:p>
          <a:p>
            <a:r>
              <a:rPr lang="cs-CZ" dirty="0"/>
              <a:t>Odborná setkání</a:t>
            </a:r>
          </a:p>
          <a:p>
            <a:r>
              <a:rPr lang="cs-CZ" dirty="0"/>
              <a:t>Odbornější články</a:t>
            </a:r>
          </a:p>
          <a:p>
            <a:r>
              <a:rPr lang="cs-CZ" dirty="0"/>
              <a:t>Síťování všeho druhu</a:t>
            </a:r>
          </a:p>
          <a:p>
            <a:endParaRPr lang="cs-CZ" dirty="0"/>
          </a:p>
        </p:txBody>
      </p:sp>
      <p:pic>
        <p:nvPicPr>
          <p:cNvPr id="5" name="Obrázek 4">
            <a:extLst>
              <a:ext uri="{FF2B5EF4-FFF2-40B4-BE49-F238E27FC236}">
                <a16:creationId xmlns:a16="http://schemas.microsoft.com/office/drawing/2014/main" id="{8A0A3CA6-CB5A-48DC-AA20-A217CF24D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6299" y="0"/>
            <a:ext cx="4385701" cy="6858000"/>
          </a:xfrm>
          <a:prstGeom prst="rect">
            <a:avLst/>
          </a:prstGeom>
        </p:spPr>
      </p:pic>
    </p:spTree>
    <p:extLst>
      <p:ext uri="{BB962C8B-B14F-4D97-AF65-F5344CB8AC3E}">
        <p14:creationId xmlns:p14="http://schemas.microsoft.com/office/powerpoint/2010/main" val="3495579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FE48D-4A60-456B-A75C-A74DC7D62A0B}"/>
              </a:ext>
            </a:extLst>
          </p:cNvPr>
          <p:cNvSpPr>
            <a:spLocks noGrp="1"/>
          </p:cNvSpPr>
          <p:nvPr>
            <p:ph type="title"/>
          </p:nvPr>
        </p:nvSpPr>
        <p:spPr/>
        <p:txBody>
          <a:bodyPr/>
          <a:lstStyle/>
          <a:p>
            <a:r>
              <a:rPr lang="cs-CZ" dirty="0"/>
              <a:t>Děkuji za vaši pozornost!</a:t>
            </a:r>
          </a:p>
        </p:txBody>
      </p:sp>
      <p:sp>
        <p:nvSpPr>
          <p:cNvPr id="3" name="Zástupný symbol pro text 2">
            <a:extLst>
              <a:ext uri="{FF2B5EF4-FFF2-40B4-BE49-F238E27FC236}">
                <a16:creationId xmlns:a16="http://schemas.microsoft.com/office/drawing/2014/main" id="{DE706A79-148B-44A5-9610-3EC0BB49086A}"/>
              </a:ext>
            </a:extLst>
          </p:cNvPr>
          <p:cNvSpPr>
            <a:spLocks noGrp="1"/>
          </p:cNvSpPr>
          <p:nvPr>
            <p:ph type="body" idx="1"/>
          </p:nvPr>
        </p:nvSpPr>
        <p:spPr/>
        <p:txBody>
          <a:bodyPr/>
          <a:lstStyle/>
          <a:p>
            <a:r>
              <a:rPr lang="cs-CZ" dirty="0"/>
              <a:t>https://fb.watch/uyjvBnmDU7/</a:t>
            </a:r>
          </a:p>
        </p:txBody>
      </p:sp>
    </p:spTree>
    <p:extLst>
      <p:ext uri="{BB962C8B-B14F-4D97-AF65-F5344CB8AC3E}">
        <p14:creationId xmlns:p14="http://schemas.microsoft.com/office/powerpoint/2010/main" val="197123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26D62A-00FA-4954-AA00-04E1A677D8B7}"/>
              </a:ext>
            </a:extLst>
          </p:cNvPr>
          <p:cNvSpPr>
            <a:spLocks noGrp="1"/>
          </p:cNvSpPr>
          <p:nvPr>
            <p:ph type="title"/>
          </p:nvPr>
        </p:nvSpPr>
        <p:spPr/>
        <p:txBody>
          <a:bodyPr/>
          <a:lstStyle/>
          <a:p>
            <a:r>
              <a:rPr lang="cs-CZ" dirty="0"/>
              <a:t>Struktura prezentace</a:t>
            </a:r>
            <a:endParaRPr lang="cs-CZ" dirty="0">
              <a:solidFill>
                <a:srgbClr val="FF0000"/>
              </a:solidFill>
            </a:endParaRPr>
          </a:p>
        </p:txBody>
      </p:sp>
      <p:sp>
        <p:nvSpPr>
          <p:cNvPr id="3" name="Zástupný symbol pro text 2">
            <a:extLst>
              <a:ext uri="{FF2B5EF4-FFF2-40B4-BE49-F238E27FC236}">
                <a16:creationId xmlns:a16="http://schemas.microsoft.com/office/drawing/2014/main" id="{F6EFAB6B-75EB-4852-A7B7-6985D3CC804A}"/>
              </a:ext>
            </a:extLst>
          </p:cNvPr>
          <p:cNvSpPr>
            <a:spLocks noGrp="1"/>
          </p:cNvSpPr>
          <p:nvPr>
            <p:ph type="body" idx="1"/>
          </p:nvPr>
        </p:nvSpPr>
        <p:spPr/>
        <p:txBody>
          <a:bodyPr>
            <a:normAutofit/>
          </a:bodyPr>
          <a:lstStyle/>
          <a:p>
            <a:r>
              <a:rPr lang="cs-CZ" dirty="0"/>
              <a:t>1) Obecně o MNA</a:t>
            </a:r>
          </a:p>
          <a:p>
            <a:r>
              <a:rPr lang="cs-CZ" dirty="0"/>
              <a:t>2) Minulost a současnost </a:t>
            </a:r>
          </a:p>
          <a:p>
            <a:r>
              <a:rPr lang="cs-CZ" dirty="0"/>
              <a:t>3) Budoucnost a rozvoj</a:t>
            </a:r>
          </a:p>
        </p:txBody>
      </p:sp>
    </p:spTree>
    <p:extLst>
      <p:ext uri="{BB962C8B-B14F-4D97-AF65-F5344CB8AC3E}">
        <p14:creationId xmlns:p14="http://schemas.microsoft.com/office/powerpoint/2010/main" val="2115255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Městská nájemní agentura">
            <a:extLst>
              <a:ext uri="{FF2B5EF4-FFF2-40B4-BE49-F238E27FC236}">
                <a16:creationId xmlns:a16="http://schemas.microsoft.com/office/drawing/2014/main" id="{3FFD0BED-E62E-419C-A7F2-9ADFCAB6FCD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561270"/>
            <a:ext cx="12192000" cy="4257675"/>
          </a:xfrm>
          <a:prstGeom prst="rect">
            <a:avLst/>
          </a:prstGeom>
          <a:noFill/>
          <a:extLst>
            <a:ext uri="{909E8E84-426E-40DD-AFC4-6F175D3DCCD1}">
              <a14:hiddenFill xmlns:a14="http://schemas.microsoft.com/office/drawing/2010/main">
                <a:solidFill>
                  <a:srgbClr val="FFFFFF"/>
                </a:solidFill>
              </a14:hiddenFill>
            </a:ext>
          </a:extLst>
        </p:spPr>
      </p:pic>
      <p:sp>
        <p:nvSpPr>
          <p:cNvPr id="3" name="Podnadpis 2">
            <a:extLst>
              <a:ext uri="{FF2B5EF4-FFF2-40B4-BE49-F238E27FC236}">
                <a16:creationId xmlns:a16="http://schemas.microsoft.com/office/drawing/2014/main" id="{DA3414F2-5B0E-804A-9F04-BE935A789035}"/>
              </a:ext>
            </a:extLst>
          </p:cNvPr>
          <p:cNvSpPr>
            <a:spLocks noGrp="1"/>
          </p:cNvSpPr>
          <p:nvPr>
            <p:ph type="subTitle" idx="1"/>
          </p:nvPr>
        </p:nvSpPr>
        <p:spPr>
          <a:xfrm>
            <a:off x="7020645" y="3404862"/>
            <a:ext cx="4722921" cy="2925095"/>
          </a:xfrm>
        </p:spPr>
        <p:txBody>
          <a:bodyPr>
            <a:normAutofit fontScale="40000" lnSpcReduction="20000"/>
          </a:bodyPr>
          <a:lstStyle/>
          <a:p>
            <a:pPr algn="l"/>
            <a:endParaRPr lang="cs-CZ" sz="1400" b="1" dirty="0">
              <a:hlinkClick r:id="rId3"/>
            </a:endParaRPr>
          </a:p>
          <a:p>
            <a:pPr algn="l">
              <a:spcBef>
                <a:spcPts val="600"/>
              </a:spcBef>
            </a:pPr>
            <a:endParaRPr lang="cs-CZ" sz="1200" dirty="0"/>
          </a:p>
          <a:p>
            <a:pPr algn="l">
              <a:spcBef>
                <a:spcPts val="600"/>
              </a:spcBef>
            </a:pPr>
            <a:r>
              <a:rPr lang="cs-CZ" sz="1200" dirty="0"/>
              <a:t>            </a:t>
            </a:r>
          </a:p>
          <a:p>
            <a:pPr algn="l">
              <a:spcBef>
                <a:spcPts val="600"/>
              </a:spcBef>
            </a:pPr>
            <a:endParaRPr lang="cs-CZ" sz="1200" b="1" dirty="0">
              <a:hlinkClick r:id="rId3"/>
            </a:endParaRPr>
          </a:p>
          <a:p>
            <a:pPr algn="l">
              <a:spcBef>
                <a:spcPts val="600"/>
              </a:spcBef>
            </a:pPr>
            <a:endParaRPr lang="cs-CZ" sz="1200" b="1" dirty="0">
              <a:hlinkClick r:id="rId3"/>
            </a:endParaRPr>
          </a:p>
          <a:p>
            <a:pPr algn="l">
              <a:spcBef>
                <a:spcPts val="600"/>
              </a:spcBef>
            </a:pPr>
            <a:r>
              <a:rPr lang="cs-CZ" sz="1400" b="1" dirty="0"/>
              <a:t>       </a:t>
            </a:r>
            <a:br>
              <a:rPr lang="cs-CZ" sz="1400" b="1" dirty="0"/>
            </a:br>
            <a:br>
              <a:rPr lang="cs-CZ" sz="1400" b="1" dirty="0"/>
            </a:br>
            <a:br>
              <a:rPr lang="cs-CZ" sz="1400" b="1" dirty="0"/>
            </a:br>
            <a:endParaRPr lang="cs-CZ" sz="1400" b="1" dirty="0"/>
          </a:p>
          <a:p>
            <a:pPr algn="l">
              <a:spcBef>
                <a:spcPts val="600"/>
              </a:spcBef>
            </a:pPr>
            <a:endParaRPr lang="cs-CZ" sz="1400" b="1" dirty="0"/>
          </a:p>
          <a:p>
            <a:pPr algn="l">
              <a:spcBef>
                <a:spcPts val="600"/>
              </a:spcBef>
            </a:pPr>
            <a:endParaRPr lang="cs-CZ" sz="1400" b="1" dirty="0"/>
          </a:p>
          <a:p>
            <a:pPr algn="l">
              <a:spcBef>
                <a:spcPts val="600"/>
              </a:spcBef>
            </a:pPr>
            <a:endParaRPr lang="cs-CZ" sz="1400" b="1" dirty="0"/>
          </a:p>
          <a:p>
            <a:pPr algn="l">
              <a:spcBef>
                <a:spcPts val="600"/>
              </a:spcBef>
            </a:pPr>
            <a:r>
              <a:rPr lang="cs-CZ" sz="4500" b="1" dirty="0"/>
              <a:t>          </a:t>
            </a:r>
          </a:p>
          <a:p>
            <a:pPr algn="l">
              <a:spcBef>
                <a:spcPts val="600"/>
              </a:spcBef>
            </a:pPr>
            <a:r>
              <a:rPr lang="cs-CZ" sz="4500" b="1" dirty="0">
                <a:hlinkClick r:id="rId3"/>
              </a:rPr>
              <a:t>https://najemniagentura.praha.eu/</a:t>
            </a:r>
            <a:r>
              <a:rPr lang="cs-CZ" sz="4500" b="1" dirty="0"/>
              <a:t> </a:t>
            </a:r>
            <a:br>
              <a:rPr lang="cs-CZ" sz="4500" b="1" dirty="0"/>
            </a:br>
            <a:br>
              <a:rPr lang="cs-CZ" sz="4500" b="1" dirty="0"/>
            </a:br>
            <a:endParaRPr lang="cs-CZ" sz="4500" b="1" dirty="0"/>
          </a:p>
          <a:p>
            <a:pPr algn="l">
              <a:spcBef>
                <a:spcPts val="600"/>
              </a:spcBef>
            </a:pPr>
            <a:endParaRPr lang="cs-CZ" sz="3000" dirty="0"/>
          </a:p>
          <a:p>
            <a:pPr algn="l"/>
            <a:r>
              <a:rPr lang="cs-CZ" sz="4500" b="1" u="sng" dirty="0">
                <a:hlinkClick r:id="rId4"/>
              </a:rPr>
              <a:t>facebook.com/mestskanajemniagentura.cz/</a:t>
            </a:r>
            <a:endParaRPr lang="cs-CZ" sz="4500" b="1" dirty="0"/>
          </a:p>
          <a:p>
            <a:pPr algn="l"/>
            <a:endParaRPr lang="cs-CZ" sz="1200" b="1" dirty="0"/>
          </a:p>
        </p:txBody>
      </p:sp>
      <p:pic>
        <p:nvPicPr>
          <p:cNvPr id="4" name="Obrázek 3">
            <a:extLst>
              <a:ext uri="{FF2B5EF4-FFF2-40B4-BE49-F238E27FC236}">
                <a16:creationId xmlns:a16="http://schemas.microsoft.com/office/drawing/2014/main" id="{FD45ECCD-B0E5-439B-BE68-9DF24A501E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8380" y="39055"/>
            <a:ext cx="3754425" cy="1239159"/>
          </a:xfrm>
          <a:prstGeom prst="rect">
            <a:avLst/>
          </a:prstGeom>
        </p:spPr>
      </p:pic>
      <p:pic>
        <p:nvPicPr>
          <p:cNvPr id="1028" name="Picture 4" descr="Very Small Facebook Logo - LogoDix">
            <a:extLst>
              <a:ext uri="{FF2B5EF4-FFF2-40B4-BE49-F238E27FC236}">
                <a16:creationId xmlns:a16="http://schemas.microsoft.com/office/drawing/2014/main" id="{720D5B55-77FB-4CE3-AD78-6B144E3DF46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257" t="32890" r="31257" b="27742"/>
          <a:stretch/>
        </p:blipFill>
        <p:spPr bwMode="auto">
          <a:xfrm>
            <a:off x="7203447" y="5573458"/>
            <a:ext cx="238080" cy="2500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Icons Png - Web Icon Round Png - 894x894 PNG Download - PNGkit">
            <a:extLst>
              <a:ext uri="{FF2B5EF4-FFF2-40B4-BE49-F238E27FC236}">
                <a16:creationId xmlns:a16="http://schemas.microsoft.com/office/drawing/2014/main" id="{0F8E5A8A-D861-4164-80C5-63BDE0D20B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1768" y="4590868"/>
            <a:ext cx="238079" cy="250036"/>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915FA98F-97ED-4E03-AF66-B656536BB322}"/>
              </a:ext>
            </a:extLst>
          </p:cNvPr>
          <p:cNvSpPr txBox="1"/>
          <p:nvPr/>
        </p:nvSpPr>
        <p:spPr>
          <a:xfrm>
            <a:off x="2101156" y="3712860"/>
            <a:ext cx="7989688" cy="400110"/>
          </a:xfrm>
          <a:prstGeom prst="rect">
            <a:avLst/>
          </a:prstGeom>
          <a:noFill/>
        </p:spPr>
        <p:txBody>
          <a:bodyPr wrap="none" rtlCol="0">
            <a:spAutoFit/>
          </a:bodyPr>
          <a:lstStyle/>
          <a:p>
            <a:r>
              <a:rPr lang="cs-CZ" sz="2000" b="1" dirty="0"/>
              <a:t>Martin Hruška			</a:t>
            </a:r>
            <a:r>
              <a:rPr lang="cs-CZ" sz="2000" b="1" dirty="0">
                <a:hlinkClick r:id="rId8"/>
              </a:rPr>
              <a:t>martin.hruska@csspraha.cz</a:t>
            </a:r>
            <a:r>
              <a:rPr lang="cs-CZ" sz="2000" b="1" dirty="0"/>
              <a:t>		739 381 750 </a:t>
            </a:r>
          </a:p>
        </p:txBody>
      </p:sp>
      <p:pic>
        <p:nvPicPr>
          <p:cNvPr id="7" name="Obrázek 6">
            <a:extLst>
              <a:ext uri="{FF2B5EF4-FFF2-40B4-BE49-F238E27FC236}">
                <a16:creationId xmlns:a16="http://schemas.microsoft.com/office/drawing/2014/main" id="{483F95A3-A423-4CE1-A45B-026416D811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1675937" y="1586758"/>
            <a:ext cx="2551322" cy="1700881"/>
          </a:xfrm>
          <a:prstGeom prst="rect">
            <a:avLst/>
          </a:prstGeom>
        </p:spPr>
      </p:pic>
    </p:spTree>
    <p:extLst>
      <p:ext uri="{BB962C8B-B14F-4D97-AF65-F5344CB8AC3E}">
        <p14:creationId xmlns:p14="http://schemas.microsoft.com/office/powerpoint/2010/main" val="466977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5B131-5DF9-4AD0-A0B3-E21226EEDDC4}"/>
              </a:ext>
            </a:extLst>
          </p:cNvPr>
          <p:cNvSpPr>
            <a:spLocks noGrp="1"/>
          </p:cNvSpPr>
          <p:nvPr>
            <p:ph type="title"/>
          </p:nvPr>
        </p:nvSpPr>
        <p:spPr/>
        <p:txBody>
          <a:bodyPr/>
          <a:lstStyle/>
          <a:p>
            <a:r>
              <a:rPr lang="cs-CZ" dirty="0"/>
              <a:t>Obecně o MNA</a:t>
            </a:r>
            <a:endParaRPr lang="cs-CZ" dirty="0">
              <a:solidFill>
                <a:srgbClr val="FF0000"/>
              </a:solidFill>
            </a:endParaRPr>
          </a:p>
        </p:txBody>
      </p:sp>
      <p:sp>
        <p:nvSpPr>
          <p:cNvPr id="3" name="Zástupný symbol pro text 2">
            <a:extLst>
              <a:ext uri="{FF2B5EF4-FFF2-40B4-BE49-F238E27FC236}">
                <a16:creationId xmlns:a16="http://schemas.microsoft.com/office/drawing/2014/main" id="{AA374482-4CE5-4857-A388-A464021A215F}"/>
              </a:ext>
            </a:extLst>
          </p:cNvPr>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077645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BEF2FB-82ED-4DF2-B261-5E379C63E509}"/>
              </a:ext>
            </a:extLst>
          </p:cNvPr>
          <p:cNvSpPr>
            <a:spLocks noGrp="1"/>
          </p:cNvSpPr>
          <p:nvPr>
            <p:ph type="title"/>
          </p:nvPr>
        </p:nvSpPr>
        <p:spPr/>
        <p:txBody>
          <a:bodyPr/>
          <a:lstStyle/>
          <a:p>
            <a:r>
              <a:rPr lang="cs-CZ" dirty="0"/>
              <a:t>MNA</a:t>
            </a:r>
          </a:p>
        </p:txBody>
      </p:sp>
      <p:sp>
        <p:nvSpPr>
          <p:cNvPr id="3" name="Zástupný symbol pro obsah 2">
            <a:extLst>
              <a:ext uri="{FF2B5EF4-FFF2-40B4-BE49-F238E27FC236}">
                <a16:creationId xmlns:a16="http://schemas.microsoft.com/office/drawing/2014/main" id="{FFF6386C-CB48-4C23-980C-1951D9F508F3}"/>
              </a:ext>
            </a:extLst>
          </p:cNvPr>
          <p:cNvSpPr>
            <a:spLocks noGrp="1"/>
          </p:cNvSpPr>
          <p:nvPr>
            <p:ph idx="1"/>
          </p:nvPr>
        </p:nvSpPr>
        <p:spPr/>
        <p:txBody>
          <a:bodyPr>
            <a:normAutofit fontScale="92500" lnSpcReduction="10000"/>
          </a:bodyPr>
          <a:lstStyle/>
          <a:p>
            <a:pPr marL="0" indent="0">
              <a:buNone/>
            </a:pPr>
            <a:r>
              <a:rPr lang="cs-CZ" dirty="0"/>
              <a:t>Městská nájemní agentura (MNA) byla </a:t>
            </a:r>
            <a:r>
              <a:rPr lang="cs-CZ" b="1" dirty="0"/>
              <a:t>oficiálně založena Usnesením Rady hlavního města Prahy dne 3. 5. 2021</a:t>
            </a:r>
            <a:r>
              <a:rPr lang="cs-CZ" dirty="0"/>
              <a:t> (fungování prostřednictvím CSSP). </a:t>
            </a:r>
            <a:r>
              <a:rPr lang="cs-CZ" b="1" dirty="0"/>
              <a:t>V červnu 2021 nastoupil tým MNA a fungování MNA (první poptávka bytů) bylo zahájeno 17.6.2021.</a:t>
            </a:r>
            <a:r>
              <a:rPr lang="cs-CZ" dirty="0"/>
              <a:t> </a:t>
            </a:r>
          </a:p>
          <a:p>
            <a:pPr marL="0" indent="0">
              <a:buNone/>
            </a:pPr>
            <a:r>
              <a:rPr lang="cs-CZ" dirty="0"/>
              <a:t>Cílovou skupinou MNA jsou </a:t>
            </a:r>
            <a:r>
              <a:rPr lang="cs-CZ" b="1" dirty="0"/>
              <a:t>osoby v bytové nouzi</a:t>
            </a:r>
            <a:r>
              <a:rPr lang="cs-CZ" dirty="0"/>
              <a:t>, žadatelé o byt jsou vybíráni z řad čekatelů na magistrátní byty či z řad </a:t>
            </a:r>
            <a:r>
              <a:rPr lang="cs-CZ" b="1" dirty="0"/>
              <a:t>klientů pobytových a poradenských služeb</a:t>
            </a:r>
            <a:r>
              <a:rPr lang="cs-CZ" dirty="0"/>
              <a:t> Centra sociálních služeb Praha. </a:t>
            </a:r>
          </a:p>
          <a:p>
            <a:pPr marL="0" indent="0">
              <a:buNone/>
            </a:pPr>
            <a:r>
              <a:rPr lang="cs-CZ" dirty="0"/>
              <a:t>Cílovou skupinou MNA jsou dále </a:t>
            </a:r>
            <a:r>
              <a:rPr lang="cs-CZ" b="1" dirty="0"/>
              <a:t>majitelé bytů a družstevních bytů</a:t>
            </a:r>
            <a:r>
              <a:rPr lang="cs-CZ" dirty="0"/>
              <a:t>, které je smluvně poskytují MNA. Z cílové skupiny jsou vyřazeni majitelé bytů (např. dispozičně) nevhodných pro potřeby MNA.</a:t>
            </a:r>
          </a:p>
          <a:p>
            <a:pPr>
              <a:buFont typeface="Wingdings" panose="05000000000000000000" pitchFamily="2" charset="2"/>
              <a:buChar char="Ø"/>
            </a:pPr>
            <a:r>
              <a:rPr lang="cs-CZ" dirty="0"/>
              <a:t>	</a:t>
            </a:r>
            <a:r>
              <a:rPr lang="cs-CZ" dirty="0" err="1"/>
              <a:t>Inominátní</a:t>
            </a:r>
            <a:r>
              <a:rPr lang="cs-CZ" dirty="0"/>
              <a:t> smlouva</a:t>
            </a:r>
          </a:p>
          <a:p>
            <a:endParaRPr lang="cs-CZ" dirty="0"/>
          </a:p>
        </p:txBody>
      </p:sp>
    </p:spTree>
    <p:extLst>
      <p:ext uri="{BB962C8B-B14F-4D97-AF65-F5344CB8AC3E}">
        <p14:creationId xmlns:p14="http://schemas.microsoft.com/office/powerpoint/2010/main" val="340267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1">
            <a:hueOff val="0"/>
            <a:satOff val="0"/>
            <a:lumOff val="0"/>
          </a:schemeClr>
        </a:solidFill>
        <a:effectLst/>
      </p:bgPr>
    </p:bg>
    <p:spTree>
      <p:nvGrpSpPr>
        <p:cNvPr id="1" name=""/>
        <p:cNvGrpSpPr/>
        <p:nvPr/>
      </p:nvGrpSpPr>
      <p:grpSpPr>
        <a:xfrm>
          <a:off x="0" y="0"/>
          <a:ext cx="0" cy="0"/>
          <a:chOff x="0" y="0"/>
          <a:chExt cx="0" cy="0"/>
        </a:xfrm>
      </p:grpSpPr>
      <p:pic>
        <p:nvPicPr>
          <p:cNvPr id="6" name="Picture 2" descr=" ">
            <a:extLst>
              <a:ext uri="{FF2B5EF4-FFF2-40B4-BE49-F238E27FC236}">
                <a16:creationId xmlns:a16="http://schemas.microsoft.com/office/drawing/2014/main" id="{8BC7859F-2F14-4BBE-9E97-DA19BBBD77B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4865615"/>
            <a:ext cx="12298261" cy="199238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A06758EE-BBFD-7044-962D-6E40844006BD}"/>
              </a:ext>
            </a:extLst>
          </p:cNvPr>
          <p:cNvSpPr>
            <a:spLocks noGrp="1"/>
          </p:cNvSpPr>
          <p:nvPr>
            <p:ph type="ctrTitle"/>
          </p:nvPr>
        </p:nvSpPr>
        <p:spPr>
          <a:xfrm>
            <a:off x="1066800" y="380894"/>
            <a:ext cx="10058400" cy="4183820"/>
          </a:xfrm>
        </p:spPr>
        <p:txBody>
          <a:bodyPr>
            <a:noAutofit/>
          </a:bodyPr>
          <a:lstStyle/>
          <a:p>
            <a:r>
              <a:rPr lang="cs-CZ" sz="2800" dirty="0">
                <a:latin typeface="Calibri" panose="020F0502020204030204"/>
                <a:ea typeface="+mn-ea"/>
                <a:cs typeface="+mn-cs"/>
              </a:rPr>
              <a:t>Městská nájemní agentura (MNA) je služba bytové politiky hlavního města Prahy, která díky spolupráci s majiteli bytů poskytuje dostupné bydlení Pražanům a která je provozována Centrem sociálních služeb Praha (CSSP). </a:t>
            </a:r>
            <a:br>
              <a:rPr lang="cs-CZ" sz="2800" dirty="0">
                <a:latin typeface="Calibri" panose="020F0502020204030204"/>
                <a:ea typeface="+mn-ea"/>
                <a:cs typeface="+mn-cs"/>
              </a:rPr>
            </a:br>
            <a:br>
              <a:rPr lang="cs-CZ" sz="2800" dirty="0">
                <a:latin typeface="Calibri" panose="020F0502020204030204"/>
                <a:ea typeface="+mn-ea"/>
                <a:cs typeface="+mn-cs"/>
              </a:rPr>
            </a:br>
            <a:r>
              <a:rPr lang="cs-CZ" sz="2800" dirty="0">
                <a:latin typeface="Calibri" panose="020F0502020204030204"/>
                <a:ea typeface="+mn-ea"/>
                <a:cs typeface="+mn-cs"/>
              </a:rPr>
              <a:t>Hlavním úkolem MNA je navazovat spolupráci s majiteli bytů a poskytnuté byty následně pronajmout svým klientům, a to prostřednictvím zvýšených záruk majitelům na jedné straně a prvků sociálních služeb potřebným klientům na straně druhé. </a:t>
            </a:r>
          </a:p>
        </p:txBody>
      </p:sp>
      <p:sp>
        <p:nvSpPr>
          <p:cNvPr id="3" name="Podnadpis 2">
            <a:extLst>
              <a:ext uri="{FF2B5EF4-FFF2-40B4-BE49-F238E27FC236}">
                <a16:creationId xmlns:a16="http://schemas.microsoft.com/office/drawing/2014/main" id="{DA3414F2-5B0E-804A-9F04-BE935A789035}"/>
              </a:ext>
            </a:extLst>
          </p:cNvPr>
          <p:cNvSpPr>
            <a:spLocks noGrp="1"/>
          </p:cNvSpPr>
          <p:nvPr>
            <p:ph type="subTitle" idx="1"/>
          </p:nvPr>
        </p:nvSpPr>
        <p:spPr>
          <a:xfrm>
            <a:off x="258932" y="4385196"/>
            <a:ext cx="11674136" cy="2323271"/>
          </a:xfrm>
        </p:spPr>
        <p:txBody>
          <a:bodyPr>
            <a:normAutofit/>
          </a:bodyPr>
          <a:lstStyle/>
          <a:p>
            <a:endParaRPr lang="cs-CZ" sz="1000" b="1" dirty="0">
              <a:solidFill>
                <a:schemeClr val="accent1">
                  <a:lumMod val="50000"/>
                </a:schemeClr>
              </a:solidFill>
              <a:latin typeface="NeueKabelW01-Book" panose="020C0602020203020303" pitchFamily="34" charset="0"/>
            </a:endParaRPr>
          </a:p>
          <a:p>
            <a:pPr algn="l"/>
            <a:endParaRPr lang="cs-CZ" sz="1400" b="1" dirty="0">
              <a:solidFill>
                <a:schemeClr val="accent1">
                  <a:lumMod val="50000"/>
                </a:schemeClr>
              </a:solidFill>
              <a:latin typeface="NeueKabelW01-Book" panose="020C0602020203020303" pitchFamily="34" charset="0"/>
            </a:endParaRPr>
          </a:p>
          <a:p>
            <a:pPr algn="l"/>
            <a:endParaRPr lang="cs-CZ" sz="1400" b="1" dirty="0">
              <a:solidFill>
                <a:schemeClr val="accent1">
                  <a:lumMod val="50000"/>
                </a:schemeClr>
              </a:solidFill>
              <a:latin typeface="NeueKabelW01-Book" panose="020C0602020203020303" pitchFamily="34" charset="0"/>
            </a:endParaRPr>
          </a:p>
          <a:p>
            <a:pPr algn="l"/>
            <a:endParaRPr lang="cs-CZ" sz="1400" b="1" dirty="0">
              <a:solidFill>
                <a:schemeClr val="accent1">
                  <a:lumMod val="50000"/>
                </a:schemeClr>
              </a:solidFill>
              <a:latin typeface="NeueKabelW01-Book" panose="020C0602020203020303" pitchFamily="34" charset="0"/>
            </a:endParaRPr>
          </a:p>
          <a:p>
            <a:pPr algn="l"/>
            <a:endParaRPr lang="cs-CZ" sz="1400" b="1" dirty="0">
              <a:solidFill>
                <a:schemeClr val="accent1">
                  <a:lumMod val="50000"/>
                </a:schemeClr>
              </a:solidFill>
              <a:latin typeface="NeueKabelW01-Book" panose="020C0602020203020303" pitchFamily="34" charset="0"/>
            </a:endParaRPr>
          </a:p>
          <a:p>
            <a:pPr algn="l"/>
            <a:r>
              <a:rPr lang="en-US" sz="1400" dirty="0">
                <a:solidFill>
                  <a:schemeClr val="accent1">
                    <a:lumMod val="50000"/>
                  </a:schemeClr>
                </a:solidFill>
                <a:latin typeface="NeueKabelW01-Book" panose="020C0602020203020303" pitchFamily="34" charset="0"/>
              </a:rPr>
              <a:t> </a:t>
            </a:r>
            <a:endParaRPr lang="cs-CZ" sz="1400" dirty="0">
              <a:solidFill>
                <a:schemeClr val="accent1">
                  <a:lumMod val="50000"/>
                </a:schemeClr>
              </a:solidFill>
              <a:latin typeface="NeueKabelW01-Book" panose="020C0602020203020303" pitchFamily="34" charset="0"/>
            </a:endParaRPr>
          </a:p>
        </p:txBody>
      </p:sp>
    </p:spTree>
    <p:extLst>
      <p:ext uri="{BB962C8B-B14F-4D97-AF65-F5344CB8AC3E}">
        <p14:creationId xmlns:p14="http://schemas.microsoft.com/office/powerpoint/2010/main" val="979440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Zástupný symbol pro obsah 4">
            <a:extLst>
              <a:ext uri="{FF2B5EF4-FFF2-40B4-BE49-F238E27FC236}">
                <a16:creationId xmlns:a16="http://schemas.microsoft.com/office/drawing/2014/main" id="{DF67B995-4DE2-420F-BFCC-6C68F1AE13AC}"/>
              </a:ext>
            </a:extLst>
          </p:cNvPr>
          <p:cNvGraphicFramePr>
            <a:graphicFrameLocks noGrp="1"/>
          </p:cNvGraphicFramePr>
          <p:nvPr>
            <p:ph idx="1"/>
            <p:extLst>
              <p:ext uri="{D42A27DB-BD31-4B8C-83A1-F6EECF244321}">
                <p14:modId xmlns:p14="http://schemas.microsoft.com/office/powerpoint/2010/main" val="4064926200"/>
              </p:ext>
            </p:extLst>
          </p:nvPr>
        </p:nvGraphicFramePr>
        <p:xfrm>
          <a:off x="-344276" y="1101581"/>
          <a:ext cx="11975977" cy="5184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ástupný symbol pro text 5">
            <a:extLst>
              <a:ext uri="{FF2B5EF4-FFF2-40B4-BE49-F238E27FC236}">
                <a16:creationId xmlns:a16="http://schemas.microsoft.com/office/drawing/2014/main" id="{C377161F-4815-4123-902A-9239F6BEDE60}"/>
              </a:ext>
            </a:extLst>
          </p:cNvPr>
          <p:cNvSpPr>
            <a:spLocks noGrp="1"/>
          </p:cNvSpPr>
          <p:nvPr>
            <p:ph type="body" sz="quarter" idx="13"/>
          </p:nvPr>
        </p:nvSpPr>
        <p:spPr>
          <a:xfrm>
            <a:off x="700546" y="1135698"/>
            <a:ext cx="6373447" cy="404812"/>
          </a:xfrm>
        </p:spPr>
        <p:txBody>
          <a:bodyPr>
            <a:noAutofit/>
          </a:bodyPr>
          <a:lstStyle/>
          <a:p>
            <a:r>
              <a:rPr lang="cs-CZ" sz="3200" dirty="0">
                <a:solidFill>
                  <a:schemeClr val="accent1">
                    <a:lumMod val="50000"/>
                  </a:schemeClr>
                </a:solidFill>
                <a:latin typeface="NeueKabelW01-Book" panose="020C0602020203020303" pitchFamily="34" charset="0"/>
                <a:ea typeface="+mj-ea"/>
                <a:cs typeface="+mj-cs"/>
              </a:rPr>
              <a:t>Vznik MNA</a:t>
            </a:r>
          </a:p>
        </p:txBody>
      </p:sp>
      <p:sp>
        <p:nvSpPr>
          <p:cNvPr id="9" name="Zástupný symbol pro text 3">
            <a:extLst>
              <a:ext uri="{FF2B5EF4-FFF2-40B4-BE49-F238E27FC236}">
                <a16:creationId xmlns:a16="http://schemas.microsoft.com/office/drawing/2014/main" id="{5B3CF901-1F08-4AE8-A27F-6D0EB2F38721}"/>
              </a:ext>
            </a:extLst>
          </p:cNvPr>
          <p:cNvSpPr txBox="1">
            <a:spLocks/>
          </p:cNvSpPr>
          <p:nvPr/>
        </p:nvSpPr>
        <p:spPr>
          <a:xfrm>
            <a:off x="700546" y="345392"/>
            <a:ext cx="6373447" cy="404812"/>
          </a:xfrm>
          <a:prstGeom prst="rect">
            <a:avLst/>
          </a:prstGeom>
        </p:spPr>
        <p:txBody>
          <a:bodyPr vert="horz" lIns="91440" tIns="45720" rIns="91440" bIns="45720" rtlCol="0" anchor="ctr">
            <a:normAutofit/>
          </a:bodyPr>
          <a:lstStyle>
            <a:lvl1pPr marL="0" indent="0" algn="l" defTabSz="914377"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latin typeface="NeueKabelW01-Book" panose="020C0602020203020303" pitchFamily="34" charset="0"/>
              </a:rPr>
              <a:t>MĚSTSKÁ NÁJEMNÍ AGENTURA</a:t>
            </a:r>
          </a:p>
        </p:txBody>
      </p:sp>
      <p:pic>
        <p:nvPicPr>
          <p:cNvPr id="7" name="Picture 5">
            <a:extLst>
              <a:ext uri="{FF2B5EF4-FFF2-40B4-BE49-F238E27FC236}">
                <a16:creationId xmlns:a16="http://schemas.microsoft.com/office/drawing/2014/main" id="{18134840-22DE-416B-8DA7-45B761FA482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49091" y1="68571" x2="49091" y2="68571"/>
                        <a14:foregroundMark x1="21364" y1="55238" x2="21364" y2="55238"/>
                      </a14:backgroundRemoval>
                    </a14:imgEffect>
                  </a14:imgLayer>
                </a14:imgProps>
              </a:ext>
              <a:ext uri="{28A0092B-C50C-407E-A947-70E740481C1C}">
                <a14:useLocalDpi xmlns:a14="http://schemas.microsoft.com/office/drawing/2010/main" val="0"/>
              </a:ext>
            </a:extLst>
          </a:blip>
          <a:srcRect/>
          <a:stretch>
            <a:fillRect/>
          </a:stretch>
        </p:blipFill>
        <p:spPr bwMode="auto">
          <a:xfrm>
            <a:off x="9783762" y="5702299"/>
            <a:ext cx="2408238" cy="115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060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latin typeface="NeueKabelW01-Book" panose="020C0602020203020303" pitchFamily="34" charset="0"/>
              </a:rPr>
              <a:t>Cílové skupiny MNA</a:t>
            </a:r>
          </a:p>
        </p:txBody>
      </p:sp>
      <p:sp>
        <p:nvSpPr>
          <p:cNvPr id="3" name="Zástupný symbol pro obsah 2"/>
          <p:cNvSpPr>
            <a:spLocks noGrp="1"/>
          </p:cNvSpPr>
          <p:nvPr>
            <p:ph idx="1"/>
          </p:nvPr>
        </p:nvSpPr>
        <p:spPr>
          <a:xfrm>
            <a:off x="762702" y="2025871"/>
            <a:ext cx="4857404" cy="2726441"/>
          </a:xfrm>
        </p:spPr>
        <p:txBody>
          <a:bodyPr>
            <a:normAutofit/>
          </a:bodyPr>
          <a:lstStyle/>
          <a:p>
            <a:r>
              <a:rPr lang="cs-CZ" sz="1800" b="1" dirty="0"/>
              <a:t>Majitelé bytů</a:t>
            </a:r>
          </a:p>
          <a:p>
            <a:pPr marL="285744" indent="-285744">
              <a:buFont typeface="Arial" panose="020B0604020202020204" pitchFamily="34" charset="0"/>
              <a:buChar char="•"/>
            </a:pPr>
            <a:r>
              <a:rPr lang="cs-CZ" sz="1800" dirty="0"/>
              <a:t>osobní vlastnictví / družstevníci</a:t>
            </a:r>
          </a:p>
          <a:p>
            <a:pPr marL="285744" indent="-285744">
              <a:buFont typeface="Arial" panose="020B0604020202020204" pitchFamily="34" charset="0"/>
              <a:buChar char="•"/>
            </a:pPr>
            <a:r>
              <a:rPr lang="cs-CZ" sz="1800" dirty="0"/>
              <a:t>preference dlouhodobé spolupráce, jistoty, minima starostí o správu bytu a společensky odpovědného pronájmu před maximalizací zisku</a:t>
            </a:r>
          </a:p>
          <a:p>
            <a:endParaRPr lang="cs-CZ" sz="2000" b="1" dirty="0"/>
          </a:p>
        </p:txBody>
      </p:sp>
      <p:sp>
        <p:nvSpPr>
          <p:cNvPr id="10" name="Zástupný symbol pro obsah 2"/>
          <p:cNvSpPr txBox="1">
            <a:spLocks/>
          </p:cNvSpPr>
          <p:nvPr/>
        </p:nvSpPr>
        <p:spPr>
          <a:xfrm>
            <a:off x="5620109" y="2025871"/>
            <a:ext cx="5534889" cy="30862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defRPr/>
            </a:pPr>
            <a:r>
              <a:rPr lang="cs-CZ" sz="1800" b="1" dirty="0">
                <a:latin typeface="Calibri" panose="020F0502020204030204"/>
              </a:rPr>
              <a:t>Klienti</a:t>
            </a:r>
            <a:endParaRPr lang="cs-CZ" sz="1800" dirty="0">
              <a:latin typeface="Calibri" panose="020F0502020204030204"/>
            </a:endParaRPr>
          </a:p>
          <a:p>
            <a:pPr defTabSz="914377">
              <a:defRPr/>
            </a:pPr>
            <a:r>
              <a:rPr lang="cs-CZ" sz="1600" dirty="0">
                <a:latin typeface="Calibri" panose="020F0502020204030204"/>
              </a:rPr>
              <a:t>Zletilí jednotlivci či rodiny s dětmi, kteří mají omezenou možnost získat dostupné bydlení na realitním trhu, které mají:</a:t>
            </a:r>
          </a:p>
          <a:p>
            <a:pPr marL="457189" indent="-457189" defTabSz="914377">
              <a:buFont typeface="Arial" panose="020B0604020202020204" pitchFamily="34" charset="0"/>
              <a:buChar char="•"/>
              <a:defRPr/>
            </a:pPr>
            <a:r>
              <a:rPr lang="cs-CZ" sz="1600" dirty="0">
                <a:latin typeface="Calibri" panose="020F0502020204030204"/>
              </a:rPr>
              <a:t>určitý </a:t>
            </a:r>
            <a:r>
              <a:rPr lang="cs-CZ" sz="1600" b="1" dirty="0">
                <a:latin typeface="Calibri" panose="020F0502020204030204"/>
              </a:rPr>
              <a:t>příjem</a:t>
            </a:r>
            <a:r>
              <a:rPr lang="cs-CZ" sz="1600" dirty="0">
                <a:latin typeface="Calibri" panose="020F0502020204030204"/>
              </a:rPr>
              <a:t>, který neumožňuje dosáhnout na standardní nájemní bydlení a/nebo nesplňují podmínky pro získání městského bytu.</a:t>
            </a:r>
          </a:p>
          <a:p>
            <a:pPr marL="457189" indent="-457189" fontAlgn="base">
              <a:buFont typeface="Arial" panose="020B0604020202020204" pitchFamily="34" charset="0"/>
              <a:buChar char="•"/>
            </a:pPr>
            <a:r>
              <a:rPr lang="cs-CZ" sz="1600" b="1" dirty="0">
                <a:latin typeface="Calibri" panose="020F0502020204030204"/>
              </a:rPr>
              <a:t>Potřebnost: </a:t>
            </a:r>
            <a:r>
              <a:rPr lang="cs-CZ" sz="1600" dirty="0">
                <a:cs typeface="Arial" panose="020B0604020202020204" pitchFamily="34" charset="0"/>
              </a:rPr>
              <a:t>Nízká šance uspět v pořadníku na sociální byty MHMP či městských částí a současně nízká šance uspět v komerčním prostředí bytového trhu. </a:t>
            </a:r>
            <a:endParaRPr lang="cs-CZ" sz="1600" b="1" dirty="0">
              <a:latin typeface="Calibri" panose="020F0502020204030204"/>
            </a:endParaRPr>
          </a:p>
          <a:p>
            <a:pPr marL="457189" indent="-457189" fontAlgn="base">
              <a:buFont typeface="Arial" panose="020B0604020202020204" pitchFamily="34" charset="0"/>
              <a:buChar char="•"/>
            </a:pPr>
            <a:r>
              <a:rPr lang="cs-CZ" sz="1600" b="1" dirty="0">
                <a:latin typeface="Calibri" panose="020F0502020204030204"/>
              </a:rPr>
              <a:t>Kompetence: </a:t>
            </a:r>
            <a:r>
              <a:rPr lang="cs-CZ" sz="1600" dirty="0">
                <a:cs typeface="Arial" panose="020B0604020202020204" pitchFamily="34" charset="0"/>
              </a:rPr>
              <a:t>Samostatnost, dobrá spolupráce se soc. pracovníky, schopnost péče o své okolí, dodržování rozumných soc. hranic.</a:t>
            </a:r>
            <a:endParaRPr lang="cs-CZ" sz="1600" b="1" dirty="0">
              <a:latin typeface="Calibri" panose="020F0502020204030204"/>
            </a:endParaRPr>
          </a:p>
          <a:p>
            <a:pPr defTabSz="914377">
              <a:defRPr/>
            </a:pPr>
            <a:br>
              <a:rPr lang="cs-CZ" sz="1800" dirty="0">
                <a:latin typeface="Calibri" panose="020F0502020204030204"/>
              </a:rPr>
            </a:br>
            <a:endParaRPr lang="cs-CZ" sz="1800" dirty="0">
              <a:latin typeface="Calibri" panose="020F0502020204030204"/>
            </a:endParaRPr>
          </a:p>
        </p:txBody>
      </p:sp>
      <p:pic>
        <p:nvPicPr>
          <p:cNvPr id="3074" name="Picture 2" descr="Městská nájemní agentura">
            <a:extLst>
              <a:ext uri="{FF2B5EF4-FFF2-40B4-BE49-F238E27FC236}">
                <a16:creationId xmlns:a16="http://schemas.microsoft.com/office/drawing/2014/main" id="{56879AA8-1034-434E-A500-04FD1FFDEB9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760" y="4800715"/>
            <a:ext cx="6065240" cy="20572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5791AB57-54F2-4EE1-B1DC-F0C3930F751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9091" y1="68571" x2="49091" y2="68571"/>
                        <a14:foregroundMark x1="21364" y1="55238" x2="21364" y2="55238"/>
                      </a14:backgroundRemoval>
                    </a14:imgEffect>
                  </a14:imgLayer>
                </a14:imgProps>
              </a:ext>
              <a:ext uri="{28A0092B-C50C-407E-A947-70E740481C1C}">
                <a14:useLocalDpi xmlns:a14="http://schemas.microsoft.com/office/drawing/2010/main" val="0"/>
              </a:ext>
            </a:extLst>
          </a:blip>
          <a:srcRect/>
          <a:stretch>
            <a:fillRect/>
          </a:stretch>
        </p:blipFill>
        <p:spPr bwMode="auto">
          <a:xfrm>
            <a:off x="9658350" y="5702304"/>
            <a:ext cx="2408238" cy="115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text 5">
            <a:extLst>
              <a:ext uri="{FF2B5EF4-FFF2-40B4-BE49-F238E27FC236}">
                <a16:creationId xmlns:a16="http://schemas.microsoft.com/office/drawing/2014/main" id="{5024C023-58A6-46CC-915D-21F8B5E43D56}"/>
              </a:ext>
            </a:extLst>
          </p:cNvPr>
          <p:cNvSpPr>
            <a:spLocks noGrp="1"/>
          </p:cNvSpPr>
          <p:nvPr>
            <p:ph type="body" sz="quarter" idx="13"/>
          </p:nvPr>
        </p:nvSpPr>
        <p:spPr/>
        <p:txBody>
          <a:bodyPr/>
          <a:lstStyle/>
          <a:p>
            <a:endParaRPr lang="cs-CZ"/>
          </a:p>
        </p:txBody>
      </p:sp>
    </p:spTree>
    <p:extLst>
      <p:ext uri="{BB962C8B-B14F-4D97-AF65-F5344CB8AC3E}">
        <p14:creationId xmlns:p14="http://schemas.microsoft.com/office/powerpoint/2010/main" val="1147722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7ED337-6C86-4E41-822B-AB50817D6708}"/>
              </a:ext>
            </a:extLst>
          </p:cNvPr>
          <p:cNvSpPr>
            <a:spLocks noGrp="1"/>
          </p:cNvSpPr>
          <p:nvPr>
            <p:ph type="title"/>
          </p:nvPr>
        </p:nvSpPr>
        <p:spPr>
          <a:xfrm>
            <a:off x="838201" y="849669"/>
            <a:ext cx="10515600" cy="615516"/>
          </a:xfrm>
        </p:spPr>
        <p:txBody>
          <a:bodyPr/>
          <a:lstStyle/>
          <a:p>
            <a:r>
              <a:rPr lang="cs-CZ" dirty="0">
                <a:solidFill>
                  <a:schemeClr val="tx1"/>
                </a:solidFill>
                <a:latin typeface="NeueKabelW01-Book" panose="020C0602020203020303" pitchFamily="34" charset="0"/>
              </a:rPr>
              <a:t>Základní procesy</a:t>
            </a:r>
          </a:p>
        </p:txBody>
      </p:sp>
      <p:graphicFrame>
        <p:nvGraphicFramePr>
          <p:cNvPr id="8" name="Zástupný symbol pro obsah 7">
            <a:extLst>
              <a:ext uri="{FF2B5EF4-FFF2-40B4-BE49-F238E27FC236}">
                <a16:creationId xmlns:a16="http://schemas.microsoft.com/office/drawing/2014/main" id="{FFBFDC47-00FF-4D75-BAAB-18C9A0684A72}"/>
              </a:ext>
            </a:extLst>
          </p:cNvPr>
          <p:cNvGraphicFramePr>
            <a:graphicFrameLocks noGrp="1"/>
          </p:cNvGraphicFramePr>
          <p:nvPr>
            <p:ph idx="1"/>
            <p:extLst>
              <p:ext uri="{D42A27DB-BD31-4B8C-83A1-F6EECF244321}">
                <p14:modId xmlns:p14="http://schemas.microsoft.com/office/powerpoint/2010/main" val="216710845"/>
              </p:ext>
            </p:extLst>
          </p:nvPr>
        </p:nvGraphicFramePr>
        <p:xfrm>
          <a:off x="838201" y="2314412"/>
          <a:ext cx="5257799" cy="2938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ástupný symbol pro text 4">
            <a:extLst>
              <a:ext uri="{FF2B5EF4-FFF2-40B4-BE49-F238E27FC236}">
                <a16:creationId xmlns:a16="http://schemas.microsoft.com/office/drawing/2014/main" id="{1578C279-5F01-4AB8-835B-4A0A99888E64}"/>
              </a:ext>
            </a:extLst>
          </p:cNvPr>
          <p:cNvSpPr>
            <a:spLocks noGrp="1"/>
          </p:cNvSpPr>
          <p:nvPr>
            <p:ph type="body" sz="quarter" idx="14"/>
          </p:nvPr>
        </p:nvSpPr>
        <p:spPr>
          <a:xfrm>
            <a:off x="838200" y="1465932"/>
            <a:ext cx="10515600" cy="732286"/>
          </a:xfrm>
        </p:spPr>
        <p:txBody>
          <a:bodyPr/>
          <a:lstStyle/>
          <a:p>
            <a:r>
              <a:rPr lang="cs-CZ" dirty="0">
                <a:solidFill>
                  <a:schemeClr val="tx1"/>
                </a:solidFill>
              </a:rPr>
              <a:t>MNA koordinuje procesy poptávání a výběru bytů od majitelů a jejich následné nabízení vybraným klientům z řad Pražanů v bytové nouzi.</a:t>
            </a:r>
          </a:p>
        </p:txBody>
      </p:sp>
      <p:graphicFrame>
        <p:nvGraphicFramePr>
          <p:cNvPr id="12" name="Diagram 11">
            <a:extLst>
              <a:ext uri="{FF2B5EF4-FFF2-40B4-BE49-F238E27FC236}">
                <a16:creationId xmlns:a16="http://schemas.microsoft.com/office/drawing/2014/main" id="{595300F0-FF53-48D2-A883-0BFBCF19DF69}"/>
              </a:ext>
            </a:extLst>
          </p:cNvPr>
          <p:cNvGraphicFramePr/>
          <p:nvPr>
            <p:extLst>
              <p:ext uri="{D42A27DB-BD31-4B8C-83A1-F6EECF244321}">
                <p14:modId xmlns:p14="http://schemas.microsoft.com/office/powerpoint/2010/main" val="1598925772"/>
              </p:ext>
            </p:extLst>
          </p:nvPr>
        </p:nvGraphicFramePr>
        <p:xfrm>
          <a:off x="6329039" y="2314412"/>
          <a:ext cx="5024760" cy="37217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9" name="Skupina 8">
            <a:extLst>
              <a:ext uri="{FF2B5EF4-FFF2-40B4-BE49-F238E27FC236}">
                <a16:creationId xmlns:a16="http://schemas.microsoft.com/office/drawing/2014/main" id="{61E051A7-DB29-4385-BD95-E60D07174EED}"/>
              </a:ext>
            </a:extLst>
          </p:cNvPr>
          <p:cNvGrpSpPr/>
          <p:nvPr/>
        </p:nvGrpSpPr>
        <p:grpSpPr>
          <a:xfrm>
            <a:off x="778466" y="5028182"/>
            <a:ext cx="887060" cy="1113578"/>
            <a:chOff x="-26888" y="1822760"/>
            <a:chExt cx="887060" cy="1113578"/>
          </a:xfrm>
        </p:grpSpPr>
        <p:sp>
          <p:nvSpPr>
            <p:cNvPr id="10" name="Šipka: dvojitá 9">
              <a:extLst>
                <a:ext uri="{FF2B5EF4-FFF2-40B4-BE49-F238E27FC236}">
                  <a16:creationId xmlns:a16="http://schemas.microsoft.com/office/drawing/2014/main" id="{3FBD4232-1BEA-45A8-B2BB-29DED5684903}"/>
                </a:ext>
              </a:extLst>
            </p:cNvPr>
            <p:cNvSpPr/>
            <p:nvPr/>
          </p:nvSpPr>
          <p:spPr>
            <a:xfrm rot="5400000">
              <a:off x="-140147" y="1936019"/>
              <a:ext cx="1113578" cy="887060"/>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cs-CZ" dirty="0"/>
            </a:p>
          </p:txBody>
        </p:sp>
        <p:sp>
          <p:nvSpPr>
            <p:cNvPr id="11" name="Šipka: dvojitá 4">
              <a:extLst>
                <a:ext uri="{FF2B5EF4-FFF2-40B4-BE49-F238E27FC236}">
                  <a16:creationId xmlns:a16="http://schemas.microsoft.com/office/drawing/2014/main" id="{BB9A3B3E-7EAD-49D4-9C1D-CA913602B120}"/>
                </a:ext>
              </a:extLst>
            </p:cNvPr>
            <p:cNvSpPr txBox="1"/>
            <p:nvPr/>
          </p:nvSpPr>
          <p:spPr>
            <a:xfrm>
              <a:off x="-26888" y="2266290"/>
              <a:ext cx="887060" cy="2265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a:t>Následná podpora</a:t>
              </a:r>
            </a:p>
          </p:txBody>
        </p:sp>
      </p:grpSp>
      <p:grpSp>
        <p:nvGrpSpPr>
          <p:cNvPr id="13" name="Skupina 12">
            <a:extLst>
              <a:ext uri="{FF2B5EF4-FFF2-40B4-BE49-F238E27FC236}">
                <a16:creationId xmlns:a16="http://schemas.microsoft.com/office/drawing/2014/main" id="{2A7DC55A-12DC-4DE9-8917-82BFA30F3570}"/>
              </a:ext>
            </a:extLst>
          </p:cNvPr>
          <p:cNvGrpSpPr/>
          <p:nvPr/>
        </p:nvGrpSpPr>
        <p:grpSpPr>
          <a:xfrm>
            <a:off x="1677441" y="5000157"/>
            <a:ext cx="4478294" cy="723825"/>
            <a:chOff x="752615" y="912219"/>
            <a:chExt cx="4478294" cy="723825"/>
          </a:xfrm>
        </p:grpSpPr>
        <p:sp>
          <p:nvSpPr>
            <p:cNvPr id="14" name="Obdélník: se zakulacenými horními rohy 13">
              <a:extLst>
                <a:ext uri="{FF2B5EF4-FFF2-40B4-BE49-F238E27FC236}">
                  <a16:creationId xmlns:a16="http://schemas.microsoft.com/office/drawing/2014/main" id="{0CA56668-4EC3-42F9-99B6-AD968FE10DAB}"/>
                </a:ext>
              </a:extLst>
            </p:cNvPr>
            <p:cNvSpPr/>
            <p:nvPr/>
          </p:nvSpPr>
          <p:spPr>
            <a:xfrm rot="5400000">
              <a:off x="2629849" y="-965015"/>
              <a:ext cx="723825" cy="4478294"/>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Obdélník: se zakulacenými horními rohy 4">
              <a:extLst>
                <a:ext uri="{FF2B5EF4-FFF2-40B4-BE49-F238E27FC236}">
                  <a16:creationId xmlns:a16="http://schemas.microsoft.com/office/drawing/2014/main" id="{2368D435-CED4-4E7F-87C8-D0B485F646C6}"/>
                </a:ext>
              </a:extLst>
            </p:cNvPr>
            <p:cNvSpPr txBox="1"/>
            <p:nvPr/>
          </p:nvSpPr>
          <p:spPr>
            <a:xfrm>
              <a:off x="752615" y="947553"/>
              <a:ext cx="4442960" cy="6531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cs-CZ" sz="1500" dirty="0"/>
                <a:t>Opravy, údržba, smluvní prohlídky</a:t>
              </a:r>
            </a:p>
            <a:p>
              <a:pPr marL="114300" lvl="1" indent="-114300" algn="l" defTabSz="666750">
                <a:lnSpc>
                  <a:spcPct val="90000"/>
                </a:lnSpc>
                <a:spcBef>
                  <a:spcPct val="0"/>
                </a:spcBef>
                <a:spcAft>
                  <a:spcPct val="15000"/>
                </a:spcAft>
                <a:buChar char="•"/>
              </a:pPr>
              <a:r>
                <a:rPr lang="cs-CZ" sz="1500" dirty="0"/>
                <a:t>Péče o smluvní vztah a jeho prodlužování</a:t>
              </a:r>
              <a:endParaRPr lang="cs-CZ" sz="1500" kern="1200" dirty="0"/>
            </a:p>
          </p:txBody>
        </p:sp>
      </p:grpSp>
      <p:pic>
        <p:nvPicPr>
          <p:cNvPr id="16" name="Picture 5">
            <a:extLst>
              <a:ext uri="{FF2B5EF4-FFF2-40B4-BE49-F238E27FC236}">
                <a16:creationId xmlns:a16="http://schemas.microsoft.com/office/drawing/2014/main" id="{76D1C546-7A9E-4A4A-8450-2C591BC7854A}"/>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foregroundMark x1="49091" y1="68571" x2="49091" y2="68571"/>
                        <a14:foregroundMark x1="21364" y1="55238" x2="21364" y2="55238"/>
                      </a14:backgroundRemoval>
                    </a14:imgEffect>
                  </a14:imgLayer>
                </a14:imgProps>
              </a:ext>
              <a:ext uri="{28A0092B-C50C-407E-A947-70E740481C1C}">
                <a14:useLocalDpi xmlns:a14="http://schemas.microsoft.com/office/drawing/2010/main" val="0"/>
              </a:ext>
            </a:extLst>
          </a:blip>
          <a:srcRect/>
          <a:stretch>
            <a:fillRect/>
          </a:stretch>
        </p:blipFill>
        <p:spPr bwMode="auto">
          <a:xfrm>
            <a:off x="9658350" y="5702304"/>
            <a:ext cx="2408238" cy="115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text 5">
            <a:extLst>
              <a:ext uri="{FF2B5EF4-FFF2-40B4-BE49-F238E27FC236}">
                <a16:creationId xmlns:a16="http://schemas.microsoft.com/office/drawing/2014/main" id="{84DF6125-9AF4-4A17-8279-9F7CB026970E}"/>
              </a:ext>
            </a:extLst>
          </p:cNvPr>
          <p:cNvSpPr>
            <a:spLocks noGrp="1"/>
          </p:cNvSpPr>
          <p:nvPr>
            <p:ph type="body" sz="quarter" idx="13"/>
          </p:nvPr>
        </p:nvSpPr>
        <p:spPr/>
        <p:txBody>
          <a:bodyPr/>
          <a:lstStyle/>
          <a:p>
            <a:endParaRPr lang="cs-CZ"/>
          </a:p>
        </p:txBody>
      </p:sp>
    </p:spTree>
    <p:extLst>
      <p:ext uri="{BB962C8B-B14F-4D97-AF65-F5344CB8AC3E}">
        <p14:creationId xmlns:p14="http://schemas.microsoft.com/office/powerpoint/2010/main" val="2764424874"/>
      </p:ext>
    </p:extLst>
  </p:cSld>
  <p:clrMapOvr>
    <a:masterClrMapping/>
  </p:clrMapOvr>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7933</TotalTime>
  <Words>1409</Words>
  <Application>Microsoft Office PowerPoint</Application>
  <PresentationFormat>Širokoúhlá obrazovka</PresentationFormat>
  <Paragraphs>275</Paragraphs>
  <Slides>30</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30</vt:i4>
      </vt:variant>
    </vt:vector>
  </HeadingPairs>
  <TitlesOfParts>
    <vt:vector size="38" baseType="lpstr">
      <vt:lpstr>Arial</vt:lpstr>
      <vt:lpstr>Calibri</vt:lpstr>
      <vt:lpstr>Calibri Light</vt:lpstr>
      <vt:lpstr>NeueKabelW01-Book</vt:lpstr>
      <vt:lpstr>Segoe UI Emoji</vt:lpstr>
      <vt:lpstr>Times New Roman</vt:lpstr>
      <vt:lpstr>Wingdings</vt:lpstr>
      <vt:lpstr>Office Theme</vt:lpstr>
      <vt:lpstr> MĚSTSKÁ NÁJEMNÍ AGENTURA  3 roky fungování MNA v Praze</vt:lpstr>
      <vt:lpstr>Prezentace aplikace PowerPoint</vt:lpstr>
      <vt:lpstr>Struktura prezentace</vt:lpstr>
      <vt:lpstr>Obecně o MNA</vt:lpstr>
      <vt:lpstr>MNA</vt:lpstr>
      <vt:lpstr>Městská nájemní agentura (MNA) je služba bytové politiky hlavního města Prahy, která díky spolupráci s majiteli bytů poskytuje dostupné bydlení Pražanům a která je provozována Centrem sociálních služeb Praha (CSSP).   Hlavním úkolem MNA je navazovat spolupráci s majiteli bytů a poskytnuté byty následně pronajmout svým klientům, a to prostřednictvím zvýšených záruk majitelům na jedné straně a prvků sociálních služeb potřebným klientům na straně druhé. </vt:lpstr>
      <vt:lpstr>Prezentace aplikace PowerPoint</vt:lpstr>
      <vt:lpstr>Cílové skupiny MNA</vt:lpstr>
      <vt:lpstr>Základní procesy</vt:lpstr>
      <vt:lpstr>PRINCIPY PRÁCE MNA</vt:lpstr>
      <vt:lpstr>Minulost a současnost MNA</vt:lpstr>
      <vt:lpstr>Nájemníci</vt:lpstr>
      <vt:lpstr>+/-</vt:lpstr>
      <vt:lpstr>Majitelé</vt:lpstr>
      <vt:lpstr>+/-</vt:lpstr>
      <vt:lpstr>Garance / výhody MNA</vt:lpstr>
      <vt:lpstr>Smluvní vztah</vt:lpstr>
      <vt:lpstr>MNA V ČÍSLECH</vt:lpstr>
      <vt:lpstr>ZABYDLENÉ DOMÁCNOSTI </vt:lpstr>
      <vt:lpstr>Budoucnost a rozvoj MNA</vt:lpstr>
      <vt:lpstr>Teorie prostupného bydlení</vt:lpstr>
      <vt:lpstr>Relativně turbulentní personální situace</vt:lpstr>
      <vt:lpstr>Cena za m2</vt:lpstr>
      <vt:lpstr>Aby si to klienti mohli dovolit!</vt:lpstr>
      <vt:lpstr>Slevy / permanentní slevy</vt:lpstr>
      <vt:lpstr>Příjem klientů</vt:lpstr>
      <vt:lpstr>Prezentace aplikace PowerPoint</vt:lpstr>
      <vt:lpstr>PR aktivity!</vt:lpstr>
      <vt:lpstr>Děkuji za vaši pozornost!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PŘEDSTAVENÍ FUNGOVÁNÍ A PROCESŮ</dc:title>
  <dc:creator>Mgr. Bc. Kristýna Andrlová</dc:creator>
  <cp:lastModifiedBy>Hruška Martin</cp:lastModifiedBy>
  <cp:revision>67</cp:revision>
  <cp:lastPrinted>2024-09-12T07:11:06Z</cp:lastPrinted>
  <dcterms:created xsi:type="dcterms:W3CDTF">2022-04-06T20:17:29Z</dcterms:created>
  <dcterms:modified xsi:type="dcterms:W3CDTF">2024-09-12T07:13:30Z</dcterms:modified>
</cp:coreProperties>
</file>