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5"/>
  </p:notesMasterIdLst>
  <p:sldIdLst>
    <p:sldId id="263" r:id="rId5"/>
    <p:sldId id="513" r:id="rId6"/>
    <p:sldId id="515" r:id="rId7"/>
    <p:sldId id="503" r:id="rId8"/>
    <p:sldId id="516" r:id="rId9"/>
    <p:sldId id="274" r:id="rId10"/>
    <p:sldId id="273" r:id="rId11"/>
    <p:sldId id="501" r:id="rId12"/>
    <p:sldId id="279" r:id="rId13"/>
    <p:sldId id="511" r:id="rId14"/>
  </p:sldIdLst>
  <p:sldSz cx="18288000" cy="10287000"/>
  <p:notesSz cx="6858000" cy="9144000"/>
  <p:embeddedFontLst>
    <p:embeddedFont>
      <p:font typeface="Arial Black" panose="020B0A04020102020204" pitchFamily="34" charset="0"/>
      <p:bold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DF58756-57EF-DC37-3416-2C0B15541A4E}" name="Syruček Petr" initials="SP" userId="S::petr.syrucek@mmr.cz::97e64c22-1558-4118-b870-fb3e9ebc6c19" providerId="AD"/>
  <p188:author id="{BC2CC97F-157F-BAF8-6699-B481D4683195}" name="Vepřková Radka" initials="VR" userId="S::radka.veprkova@mmr.cz::659b730a-32b6-4e46-a8ea-80c277efac3b" providerId="AD"/>
  <p188:author id="{4538268D-34A3-3961-916A-ADA608FE6158}" name="Vališ Daniel" initials="VD" userId="S::daniel.valis@mmr.cz::b2b49f9c-b1b4-4fd7-b5e4-2eba1168ebb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řední sty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Střední styl 4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754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ojan\Documents\Souhrn%20dat%20PSZ011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Se&#353;it4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63848151056589"/>
          <c:y val="0.14124130939115154"/>
          <c:w val="0.69594856067519861"/>
          <c:h val="0.78406481307499654"/>
        </c:manualLayout>
      </c:layout>
      <c:pieChart>
        <c:varyColors val="1"/>
        <c:ser>
          <c:idx val="0"/>
          <c:order val="0"/>
          <c:tx>
            <c:strRef>
              <c:f>Oblasti!$E$3</c:f>
              <c:strCache>
                <c:ptCount val="1"/>
                <c:pt idx="0">
                  <c:v>počet opatření celkem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FD-4BFD-9BE8-7E88B05478A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FD-4BFD-9BE8-7E88B05478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0FD-4BFD-9BE8-7E88B05478A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0FD-4BFD-9BE8-7E88B05478A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0FD-4BFD-9BE8-7E88B05478A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0FD-4BFD-9BE8-7E88B05478A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0FD-4BFD-9BE8-7E88B05478A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0FD-4BFD-9BE8-7E88B05478A1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0FD-4BFD-9BE8-7E88B05478A1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0FD-4BFD-9BE8-7E88B05478A1}"/>
              </c:ext>
            </c:extLst>
          </c:dPt>
          <c:dLbls>
            <c:dLbl>
              <c:idx val="1"/>
              <c:layout>
                <c:manualLayout>
                  <c:x val="-0.1785938903863433"/>
                  <c:y val="8.7451338259124604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0FD-4BFD-9BE8-7E88B05478A1}"/>
                </c:ext>
              </c:extLst>
            </c:dLbl>
            <c:dLbl>
              <c:idx val="2"/>
              <c:layout>
                <c:manualLayout>
                  <c:x val="8.025352050521796E-2"/>
                  <c:y val="-5.2654546609789954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0FD-4BFD-9BE8-7E88B05478A1}"/>
                </c:ext>
              </c:extLst>
            </c:dLbl>
            <c:dLbl>
              <c:idx val="4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2376305001093"/>
                      <c:h val="0.3250168075371894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00FD-4BFD-9BE8-7E88B05478A1}"/>
                </c:ext>
              </c:extLst>
            </c:dLbl>
            <c:dLbl>
              <c:idx val="6"/>
              <c:layout>
                <c:manualLayout>
                  <c:x val="-6.7793206273744078E-2"/>
                  <c:y val="4.689148059477669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0FD-4BFD-9BE8-7E88B05478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Oblasti!$D$4:$D$13</c:f>
              <c:strCache>
                <c:ptCount val="10"/>
                <c:pt idx="0">
                  <c:v>Bydlení</c:v>
                </c:pt>
                <c:pt idx="1">
                  <c:v>Ohrožená rodina, děti mládež</c:v>
                </c:pt>
                <c:pt idx="2">
                  <c:v>Bezpečnost, prevence rizikového chování</c:v>
                </c:pt>
                <c:pt idx="3">
                  <c:v>Zadluženost</c:v>
                </c:pt>
                <c:pt idx="4">
                  <c:v>Kapacity pomáhajících  služeb ( síťování, informovanost, rozvoj)</c:v>
                </c:pt>
                <c:pt idx="5">
                  <c:v>Zaměstnanost</c:v>
                </c:pt>
                <c:pt idx="6">
                  <c:v>Infrastruktura, veřejný prostor</c:v>
                </c:pt>
                <c:pt idx="7">
                  <c:v>Zdraví</c:v>
                </c:pt>
                <c:pt idx="8">
                  <c:v>Soužití, zdroje komunity</c:v>
                </c:pt>
                <c:pt idx="9">
                  <c:v>Primární prevence</c:v>
                </c:pt>
              </c:strCache>
            </c:strRef>
          </c:cat>
          <c:val>
            <c:numRef>
              <c:f>Oblasti!$E$4:$E$13</c:f>
              <c:numCache>
                <c:formatCode>General</c:formatCode>
                <c:ptCount val="10"/>
                <c:pt idx="0">
                  <c:v>186</c:v>
                </c:pt>
                <c:pt idx="1">
                  <c:v>163</c:v>
                </c:pt>
                <c:pt idx="2">
                  <c:v>151</c:v>
                </c:pt>
                <c:pt idx="3">
                  <c:v>144</c:v>
                </c:pt>
                <c:pt idx="4">
                  <c:v>138</c:v>
                </c:pt>
                <c:pt idx="5">
                  <c:v>134</c:v>
                </c:pt>
                <c:pt idx="6">
                  <c:v>53</c:v>
                </c:pt>
                <c:pt idx="7">
                  <c:v>49</c:v>
                </c:pt>
                <c:pt idx="8">
                  <c:v>36</c:v>
                </c:pt>
                <c:pt idx="9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00FD-4BFD-9BE8-7E88B05478A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/>
              <a:t>Vybrané</a:t>
            </a:r>
            <a:r>
              <a:rPr lang="cs-CZ" sz="2000" baseline="0"/>
              <a:t>  indikátory změny</a:t>
            </a:r>
            <a:endParaRPr lang="cs-CZ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3.6346515242898829E-2"/>
          <c:y val="3.7941021157750207E-2"/>
          <c:w val="0.90333363923983168"/>
          <c:h val="0.4982214816292523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List3!$A$301:$A$310</c:f>
              <c:strCache>
                <c:ptCount val="10"/>
                <c:pt idx="0">
                  <c:v>Dětí/mladých, u kterých došlo k pozitivnímu posunu v oblasti chování</c:v>
                </c:pt>
                <c:pt idx="1">
                  <c:v>Počet osob, u kterých se podařilo snížit jejich celkový dluh</c:v>
                </c:pt>
                <c:pt idx="2">
                  <c:v>Počet domů, jejichž hygienický a estetický stav se zlepšil nebo stabilizoval</c:v>
                </c:pt>
                <c:pt idx="3">
                  <c:v>Počet osob, které byly nově s díky podpoře registrovány do systému primární zdravotní péče</c:v>
                </c:pt>
                <c:pt idx="4">
                  <c:v>Počet rodin, u kterých došlo ke zlepšení v oblasti saturace potřeb dětí ze strany rodičů</c:v>
                </c:pt>
                <c:pt idx="5">
                  <c:v>Počet osob, které úspěšně absolvovaly tréninkové pracovní místo</c:v>
                </c:pt>
                <c:pt idx="6">
                  <c:v>Počet osob, které zahájily bezpečnější způsoby užívání návykových látek</c:v>
                </c:pt>
                <c:pt idx="7">
                  <c:v>Počet osob, které si zaměstnání udržely 6 měsíců</c:v>
                </c:pt>
                <c:pt idx="8">
                  <c:v>Počet osob, které stály mimo legální trh práce, a znovu se zaevidovaly na Úřad práce</c:v>
                </c:pt>
                <c:pt idx="9">
                  <c:v>Počet osob, které nastoupily do léčby či do specializovaných programů zaměřených na řešení situace spojené s užíváním návykových látek</c:v>
                </c:pt>
              </c:strCache>
            </c:strRef>
          </c:cat>
          <c:val>
            <c:numRef>
              <c:f>List3!$B$301:$B$310</c:f>
              <c:numCache>
                <c:formatCode>General</c:formatCode>
                <c:ptCount val="10"/>
                <c:pt idx="0">
                  <c:v>385</c:v>
                </c:pt>
                <c:pt idx="1">
                  <c:v>336</c:v>
                </c:pt>
                <c:pt idx="2">
                  <c:v>228</c:v>
                </c:pt>
                <c:pt idx="3">
                  <c:v>175</c:v>
                </c:pt>
                <c:pt idx="4">
                  <c:v>154</c:v>
                </c:pt>
                <c:pt idx="5">
                  <c:v>134</c:v>
                </c:pt>
                <c:pt idx="6">
                  <c:v>97</c:v>
                </c:pt>
                <c:pt idx="7">
                  <c:v>54</c:v>
                </c:pt>
                <c:pt idx="8">
                  <c:v>51</c:v>
                </c:pt>
                <c:pt idx="9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DB-4A99-928E-BFBD6367DEA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136610544"/>
        <c:axId val="2136616784"/>
      </c:barChart>
      <c:catAx>
        <c:axId val="213661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36616784"/>
        <c:crosses val="autoZero"/>
        <c:auto val="1"/>
        <c:lblAlgn val="l"/>
        <c:lblOffset val="100"/>
        <c:noMultiLvlLbl val="0"/>
      </c:catAx>
      <c:valAx>
        <c:axId val="2136616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36610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C358B-1991-48BD-B44C-8B4BF7A6D2A1}" type="datetimeFigureOut">
              <a:t>24.11.2024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8B612-BEDE-464E-8ED4-9B49DE3260E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87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symbol, Dětské kresby, kreativita, umění&#10;&#10;Popis byl vytvořen automaticky">
            <a:extLst>
              <a:ext uri="{FF2B5EF4-FFF2-40B4-BE49-F238E27FC236}">
                <a16:creationId xmlns:a16="http://schemas.microsoft.com/office/drawing/2014/main" id="{C855A6EF-61C2-7250-5B45-AF7DD7AF7F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070" y="2006600"/>
            <a:ext cx="10672930" cy="8280400"/>
          </a:xfrm>
          <a:prstGeom prst="rect">
            <a:avLst/>
          </a:prstGeom>
        </p:spPr>
      </p:pic>
      <p:sp>
        <p:nvSpPr>
          <p:cNvPr id="4" name="TextBox 9">
            <a:extLst>
              <a:ext uri="{FF2B5EF4-FFF2-40B4-BE49-F238E27FC236}">
                <a16:creationId xmlns:a16="http://schemas.microsoft.com/office/drawing/2014/main" id="{233E787F-5006-4D14-AA70-6BEAD0EE684D}"/>
              </a:ext>
            </a:extLst>
          </p:cNvPr>
          <p:cNvSpPr txBox="1"/>
          <p:nvPr userDrawn="1"/>
        </p:nvSpPr>
        <p:spPr>
          <a:xfrm>
            <a:off x="3890929" y="9105900"/>
            <a:ext cx="6840571" cy="5150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099"/>
              </a:lnSpc>
            </a:pPr>
            <a:r>
              <a:rPr lang="cs-CZ" sz="1499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Akce se koná v rámci realizace projektu „</a:t>
            </a:r>
            <a:r>
              <a:rPr lang="cs-CZ" sz="1499" u="none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 systémů pro sociální začleňování</a:t>
            </a:r>
            <a:r>
              <a:rPr lang="cs-CZ" sz="1499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reg. č. projektu CZ.03.02.02/00/22_004/0000366.</a:t>
            </a:r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7213120D-4EA0-6C1F-1EAA-06EE48003922}"/>
              </a:ext>
            </a:extLst>
          </p:cNvPr>
          <p:cNvSpPr/>
          <p:nvPr userDrawn="1"/>
        </p:nvSpPr>
        <p:spPr>
          <a:xfrm>
            <a:off x="359649" y="8940467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7" name="Freeform 2">
            <a:extLst>
              <a:ext uri="{FF2B5EF4-FFF2-40B4-BE49-F238E27FC236}">
                <a16:creationId xmlns:a16="http://schemas.microsoft.com/office/drawing/2014/main" id="{67BDCC07-94F0-3373-AF85-12C3DB2CBF06}"/>
              </a:ext>
            </a:extLst>
          </p:cNvPr>
          <p:cNvSpPr/>
          <p:nvPr userDrawn="1"/>
        </p:nvSpPr>
        <p:spPr>
          <a:xfrm>
            <a:off x="372349" y="291620"/>
            <a:ext cx="3126567" cy="810680"/>
          </a:xfrm>
          <a:custGeom>
            <a:avLst/>
            <a:gdLst/>
            <a:ahLst/>
            <a:cxnLst/>
            <a:rect l="l" t="t" r="r" b="b"/>
            <a:pathLst>
              <a:path w="3126567" h="810680">
                <a:moveTo>
                  <a:pt x="0" y="0"/>
                </a:moveTo>
                <a:lnTo>
                  <a:pt x="3126566" y="0"/>
                </a:lnTo>
                <a:lnTo>
                  <a:pt x="3126566" y="810680"/>
                </a:lnTo>
                <a:lnTo>
                  <a:pt x="0" y="8106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F33AC461-7F1A-D221-AF46-23183D84E106}"/>
              </a:ext>
            </a:extLst>
          </p:cNvPr>
          <p:cNvSpPr/>
          <p:nvPr userDrawn="1"/>
        </p:nvSpPr>
        <p:spPr>
          <a:xfrm>
            <a:off x="14995711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79751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uvodni-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13563477" y="4659267"/>
            <a:ext cx="4253286" cy="4096872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3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14657989" y="29498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85AA1F58-5B48-6C01-3D26-62F0E3953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516" y="2077117"/>
            <a:ext cx="1152219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957A845E-6AC8-5B1B-094C-835AF388C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600" y="39128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B65215A8-1D77-2838-6FB8-EBA28579003C}"/>
              </a:ext>
            </a:extLst>
          </p:cNvPr>
          <p:cNvSpPr/>
          <p:nvPr userDrawn="1"/>
        </p:nvSpPr>
        <p:spPr>
          <a:xfrm>
            <a:off x="520804" y="4179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obsahove-str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FC633-C581-F06B-D91F-8C07819B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4EDB7A-791F-4CFE-4843-469D1D66D9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09231" y="3441678"/>
            <a:ext cx="14869537" cy="5323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Click to </a:t>
            </a:r>
            <a:r>
              <a:rPr lang="cs-CZ" noProof="0" err="1"/>
              <a:t>edit</a:t>
            </a:r>
            <a:r>
              <a:rPr lang="cs-CZ" noProof="0"/>
              <a:t> Master text </a:t>
            </a:r>
            <a:r>
              <a:rPr lang="cs-CZ" noProof="0" err="1"/>
              <a:t>styles</a:t>
            </a:r>
            <a:endParaRPr lang="cs-CZ" noProof="0"/>
          </a:p>
          <a:p>
            <a:pPr lvl="1"/>
            <a:r>
              <a:rPr lang="cs-CZ" noProof="0"/>
              <a:t>Second level</a:t>
            </a:r>
          </a:p>
          <a:p>
            <a:pPr lvl="2"/>
            <a:r>
              <a:rPr lang="cs-CZ" noProof="0" err="1"/>
              <a:t>Third</a:t>
            </a:r>
            <a:r>
              <a:rPr lang="cs-CZ" noProof="0"/>
              <a:t> level</a:t>
            </a:r>
          </a:p>
          <a:p>
            <a:pPr lvl="3"/>
            <a:r>
              <a:rPr lang="cs-CZ" noProof="0" err="1"/>
              <a:t>Fourth</a:t>
            </a:r>
            <a:r>
              <a:rPr lang="cs-CZ" noProof="0"/>
              <a:t> level</a:t>
            </a:r>
          </a:p>
          <a:p>
            <a:pPr lvl="4"/>
            <a:r>
              <a:rPr lang="cs-CZ" noProof="0" err="1"/>
              <a:t>Fifth</a:t>
            </a:r>
            <a:r>
              <a:rPr lang="cs-CZ" noProof="0"/>
              <a:t> level</a:t>
            </a:r>
          </a:p>
        </p:txBody>
      </p:sp>
      <p:pic>
        <p:nvPicPr>
          <p:cNvPr id="14" name="Obrázek 13" descr="Obsah obrázku symbol, Dětské kresby, kreativita, umění&#10;&#10;Popis byl vytvořen automaticky">
            <a:extLst>
              <a:ext uri="{FF2B5EF4-FFF2-40B4-BE49-F238E27FC236}">
                <a16:creationId xmlns:a16="http://schemas.microsoft.com/office/drawing/2014/main" id="{ACFC52FD-8F86-5C66-99ED-704BC9FC56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 trans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2072" y="8394700"/>
            <a:ext cx="2439059" cy="1892300"/>
          </a:xfrm>
          <a:prstGeom prst="rect">
            <a:avLst/>
          </a:prstGeom>
        </p:spPr>
      </p:pic>
      <p:sp>
        <p:nvSpPr>
          <p:cNvPr id="4" name="Freeform 2">
            <a:extLst>
              <a:ext uri="{FF2B5EF4-FFF2-40B4-BE49-F238E27FC236}">
                <a16:creationId xmlns:a16="http://schemas.microsoft.com/office/drawing/2014/main" id="{679EECD2-7D5D-809A-5E51-07DC6D98F616}"/>
              </a:ext>
            </a:extLst>
          </p:cNvPr>
          <p:cNvSpPr/>
          <p:nvPr userDrawn="1"/>
        </p:nvSpPr>
        <p:spPr>
          <a:xfrm>
            <a:off x="397749" y="291620"/>
            <a:ext cx="3126567" cy="810680"/>
          </a:xfrm>
          <a:custGeom>
            <a:avLst/>
            <a:gdLst/>
            <a:ahLst/>
            <a:cxnLst/>
            <a:rect l="l" t="t" r="r" b="b"/>
            <a:pathLst>
              <a:path w="3126567" h="810680">
                <a:moveTo>
                  <a:pt x="0" y="0"/>
                </a:moveTo>
                <a:lnTo>
                  <a:pt x="3126566" y="0"/>
                </a:lnTo>
                <a:lnTo>
                  <a:pt x="3126566" y="810680"/>
                </a:lnTo>
                <a:lnTo>
                  <a:pt x="0" y="8106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40EF269D-845F-8B54-4FD5-909297955715}"/>
              </a:ext>
            </a:extLst>
          </p:cNvPr>
          <p:cNvSpPr/>
          <p:nvPr userDrawn="1"/>
        </p:nvSpPr>
        <p:spPr>
          <a:xfrm>
            <a:off x="14995711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6FBB0C3E-CA47-D162-C22A-D9AB238B402F}"/>
              </a:ext>
            </a:extLst>
          </p:cNvPr>
          <p:cNvSpPr/>
          <p:nvPr userDrawn="1"/>
        </p:nvSpPr>
        <p:spPr>
          <a:xfrm>
            <a:off x="330200" y="914063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89882E74-DFD3-9972-F557-D300A89A6C6B}"/>
              </a:ext>
            </a:extLst>
          </p:cNvPr>
          <p:cNvSpPr txBox="1"/>
          <p:nvPr userDrawn="1"/>
        </p:nvSpPr>
        <p:spPr>
          <a:xfrm>
            <a:off x="3814729" y="9311715"/>
            <a:ext cx="7920071" cy="5150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099"/>
              </a:lnSpc>
            </a:pPr>
            <a:r>
              <a:rPr lang="cs-CZ" sz="1200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Akce se koná v rámci realizace projektu „</a:t>
            </a:r>
            <a:r>
              <a:rPr lang="cs-CZ" sz="1200" u="none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 systémů pro sociální začleňování</a:t>
            </a:r>
            <a:r>
              <a:rPr lang="cs-CZ" sz="1200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reg. č. projektu CZ.03.02.02/00/22_004/0000366.</a:t>
            </a:r>
          </a:p>
        </p:txBody>
      </p:sp>
    </p:spTree>
    <p:extLst>
      <p:ext uri="{BB962C8B-B14F-4D97-AF65-F5344CB8AC3E}">
        <p14:creationId xmlns:p14="http://schemas.microsoft.com/office/powerpoint/2010/main" val="221207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3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>
            <a:extLst>
              <a:ext uri="{FF2B5EF4-FFF2-40B4-BE49-F238E27FC236}">
                <a16:creationId xmlns:a16="http://schemas.microsoft.com/office/drawing/2014/main" id="{3621E3C9-C813-BE4A-0207-AF0566749C09}"/>
              </a:ext>
            </a:extLst>
          </p:cNvPr>
          <p:cNvSpPr txBox="1"/>
          <p:nvPr/>
        </p:nvSpPr>
        <p:spPr>
          <a:xfrm>
            <a:off x="984919" y="3140762"/>
            <a:ext cx="7202562" cy="33855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620"/>
              </a:lnSpc>
            </a:pPr>
            <a:r>
              <a:rPr lang="cs-CZ" sz="5600" spc="-280" dirty="0">
                <a:solidFill>
                  <a:srgbClr val="000000"/>
                </a:solidFill>
                <a:latin typeface="Arial Black" panose="020B0A04020102020204" pitchFamily="34" charset="0"/>
              </a:rPr>
              <a:t>AGENTURA </a:t>
            </a:r>
          </a:p>
          <a:p>
            <a:pPr>
              <a:lnSpc>
                <a:spcPts val="6620"/>
              </a:lnSpc>
            </a:pPr>
            <a:r>
              <a:rPr lang="cs-CZ" sz="5600" spc="-280" dirty="0">
                <a:solidFill>
                  <a:srgbClr val="000000"/>
                </a:solidFill>
                <a:latin typeface="Arial Black" panose="020B0A04020102020204" pitchFamily="34" charset="0"/>
              </a:rPr>
              <a:t>PRO SOCIÁLNÍ </a:t>
            </a:r>
          </a:p>
          <a:p>
            <a:pPr>
              <a:lnSpc>
                <a:spcPts val="6620"/>
              </a:lnSpc>
            </a:pPr>
            <a:r>
              <a:rPr lang="cs-CZ" sz="5600" spc="-280" dirty="0">
                <a:solidFill>
                  <a:srgbClr val="000000"/>
                </a:solidFill>
                <a:latin typeface="Arial Black" panose="020B0A04020102020204" pitchFamily="34" charset="0"/>
              </a:rPr>
              <a:t>ZAČLEŇOVÁNÍ</a:t>
            </a:r>
          </a:p>
          <a:p>
            <a:pPr>
              <a:lnSpc>
                <a:spcPts val="6620"/>
              </a:lnSpc>
            </a:pPr>
            <a:r>
              <a:rPr lang="cs-CZ" sz="5600" spc="-280" dirty="0">
                <a:solidFill>
                  <a:srgbClr val="000000"/>
                </a:solidFill>
                <a:latin typeface="Arial Black" panose="020B0A04020102020204" pitchFamily="34" charset="0"/>
              </a:rPr>
              <a:t>2025-2028</a:t>
            </a:r>
          </a:p>
        </p:txBody>
      </p:sp>
      <p:sp>
        <p:nvSpPr>
          <p:cNvPr id="4" name="Podnadpis 2">
            <a:extLst>
              <a:ext uri="{FF2B5EF4-FFF2-40B4-BE49-F238E27FC236}">
                <a16:creationId xmlns:a16="http://schemas.microsoft.com/office/drawing/2014/main" id="{B2262E53-6627-2C75-DACF-10D96464163A}"/>
              </a:ext>
            </a:extLst>
          </p:cNvPr>
          <p:cNvSpPr txBox="1">
            <a:spLocks/>
          </p:cNvSpPr>
          <p:nvPr/>
        </p:nvSpPr>
        <p:spPr>
          <a:xfrm>
            <a:off x="984919" y="7258050"/>
            <a:ext cx="8540570" cy="115005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Mgr. Martin Šimáček</a:t>
            </a:r>
            <a:b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ředitel Agentury pro sociální začleňování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61021434-848A-CC8A-AF8D-E3E9CDB28391}"/>
              </a:ext>
            </a:extLst>
          </p:cNvPr>
          <p:cNvSpPr txBox="1"/>
          <p:nvPr/>
        </p:nvSpPr>
        <p:spPr>
          <a:xfrm>
            <a:off x="985926" y="1706394"/>
            <a:ext cx="10401454" cy="7171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620"/>
              </a:lnSpc>
            </a:pPr>
            <a:r>
              <a:rPr lang="cs-CZ" sz="2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25. 11. 2024</a:t>
            </a:r>
          </a:p>
        </p:txBody>
      </p:sp>
    </p:spTree>
    <p:extLst>
      <p:ext uri="{BB962C8B-B14F-4D97-AF65-F5344CB8AC3E}">
        <p14:creationId xmlns:p14="http://schemas.microsoft.com/office/powerpoint/2010/main" val="453898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D796F5-4C12-C36F-82C4-B09D046D1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C00000"/>
                </a:solidFill>
              </a:rPr>
              <a:t>AGENTURA PRO SOCIÁLNÍ ZAČLEŇOVÁNÍ 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CD0AA695-1362-0031-EBC0-2239B15A8C1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709737" y="3131984"/>
            <a:ext cx="14868525" cy="59462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indent="0">
              <a:buNone/>
            </a:pPr>
            <a:endParaRPr lang="en-US" sz="1800" b="1" dirty="0">
              <a:cs typeface="Calibri"/>
            </a:endParaRPr>
          </a:p>
          <a:p>
            <a:pPr marL="0" indent="0">
              <a:buNone/>
            </a:pPr>
            <a:r>
              <a:rPr lang="cs-CZ" sz="4400" b="1" dirty="0">
                <a:cs typeface="Calibri"/>
              </a:rPr>
              <a:t>SPOLUPRÁCE + KOORDINACE + EXPERTIZA + ANALYTIKA + AKTIVIZACE + PARTICIPACE + POSILOVÁNÍ KOMPETENCÍ + MONITORING A EFEKTIVITA + TEMATICKÉ A ÚZEMNÍ ZACÍLENÍ A ROZVOJ + ZPĚTNÁ VAZBA </a:t>
            </a:r>
          </a:p>
          <a:p>
            <a:pPr marL="0" indent="0">
              <a:buNone/>
            </a:pPr>
            <a:endParaRPr lang="cs-CZ" sz="2000" b="1" dirty="0">
              <a:cs typeface="Calibri"/>
            </a:endParaRPr>
          </a:p>
          <a:p>
            <a:pPr marL="0" indent="0">
              <a:buNone/>
            </a:pPr>
            <a:r>
              <a:rPr lang="cs-CZ" sz="4400" b="1" dirty="0">
                <a:cs typeface="Calibri"/>
              </a:rPr>
              <a:t>		</a:t>
            </a:r>
            <a:r>
              <a:rPr lang="cs-CZ" sz="4400" b="1" dirty="0">
                <a:solidFill>
                  <a:srgbClr val="C00000"/>
                </a:solidFill>
                <a:cs typeface="Calibri"/>
              </a:rPr>
              <a:t>= SYSTEMATICKÉ POLITIKY SOCIÁLNÍHO ZAČLEŇOVÁNÍ</a:t>
            </a:r>
          </a:p>
          <a:p>
            <a:pPr marL="0" indent="0">
              <a:buNone/>
            </a:pPr>
            <a:r>
              <a:rPr lang="cs-CZ" sz="4400" b="1" dirty="0">
                <a:solidFill>
                  <a:srgbClr val="C00000"/>
                </a:solidFill>
                <a:cs typeface="Calibri"/>
              </a:rPr>
              <a:t> </a:t>
            </a:r>
          </a:p>
          <a:p>
            <a:pPr marL="0" indent="0">
              <a:buNone/>
            </a:pPr>
            <a:endParaRPr lang="cs-CZ" sz="900" b="1" dirty="0">
              <a:cs typeface="Calibri"/>
            </a:endParaRPr>
          </a:p>
          <a:p>
            <a:pPr marL="0" indent="0">
              <a:buNone/>
            </a:pPr>
            <a:r>
              <a:rPr lang="cs-CZ" sz="2400" b="1" dirty="0">
                <a:cs typeface="Calibri"/>
              </a:rPr>
              <a:t>Martin Šimáček</a:t>
            </a:r>
            <a:r>
              <a:rPr lang="cs-CZ" sz="2400" dirty="0">
                <a:cs typeface="Calibri"/>
              </a:rPr>
              <a:t>  777 787 974   martin.simacek@mmr.gov.cz</a:t>
            </a:r>
          </a:p>
        </p:txBody>
      </p:sp>
    </p:spTree>
    <p:extLst>
      <p:ext uri="{BB962C8B-B14F-4D97-AF65-F5344CB8AC3E}">
        <p14:creationId xmlns:p14="http://schemas.microsoft.com/office/powerpoint/2010/main" val="2424350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C3EDA-7AA0-E0EF-51EF-E46BD8418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7" y="1345487"/>
            <a:ext cx="11912804" cy="1143000"/>
          </a:xfrm>
        </p:spPr>
        <p:txBody>
          <a:bodyPr/>
          <a:lstStyle/>
          <a:p>
            <a:r>
              <a:rPr lang="cs-CZ" b="1" dirty="0"/>
              <a:t>ASZ na konci roku 2024 a projektu RSSZ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30EA5E-20EF-0E85-7347-E6E804180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0" y="2488486"/>
            <a:ext cx="14869537" cy="6712663"/>
          </a:xfrm>
        </p:spPr>
        <p:txBody>
          <a:bodyPr>
            <a:normAutofit fontScale="85000" lnSpcReduction="10000"/>
          </a:bodyPr>
          <a:lstStyle/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Poradenské programy </a:t>
            </a:r>
            <a:r>
              <a:rPr lang="cs-CZ" dirty="0"/>
              <a:t>(intenzivní a podle potřeb lokality zaměřená odborná podpora)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Plány sociálního začleňování </a:t>
            </a:r>
            <a:r>
              <a:rPr lang="cs-CZ" dirty="0"/>
              <a:t>v Jablonci </a:t>
            </a:r>
            <a:r>
              <a:rPr lang="cs-CZ" dirty="0" err="1"/>
              <a:t>n.N</a:t>
            </a:r>
            <a:r>
              <a:rPr lang="cs-CZ" dirty="0"/>
              <a:t>., České Lípě, Novém Boru, aj., komplexní a koordinovaná spolupráce s obcí </a:t>
            </a:r>
          </a:p>
          <a:p>
            <a:pPr>
              <a:buFontTx/>
              <a:buChar char="-"/>
            </a:pPr>
            <a:r>
              <a:rPr lang="cs-CZ" dirty="0"/>
              <a:t>Intenzivní spolupráce v režimu </a:t>
            </a:r>
            <a:r>
              <a:rPr lang="cs-CZ" b="1" dirty="0">
                <a:solidFill>
                  <a:srgbClr val="C00000"/>
                </a:solidFill>
              </a:rPr>
              <a:t>Poradenství</a:t>
            </a:r>
            <a:r>
              <a:rPr lang="cs-CZ" dirty="0"/>
              <a:t> v Plzni, Olomouci, Šluknově, aj. </a:t>
            </a:r>
          </a:p>
          <a:p>
            <a:pPr>
              <a:buFontTx/>
              <a:buChar char="-"/>
            </a:pPr>
            <a:r>
              <a:rPr lang="cs-CZ" dirty="0"/>
              <a:t>Rozvoj </a:t>
            </a:r>
            <a:r>
              <a:rPr lang="cs-CZ" b="1" dirty="0">
                <a:solidFill>
                  <a:srgbClr val="C00000"/>
                </a:solidFill>
              </a:rPr>
              <a:t>KPSV </a:t>
            </a:r>
            <a:r>
              <a:rPr lang="cs-CZ" dirty="0"/>
              <a:t>(OPZ+ výzvy č. 18 v realizaci, č. 65 na startu a č. 106 v přípravě)</a:t>
            </a:r>
          </a:p>
          <a:p>
            <a:pPr>
              <a:buFontTx/>
              <a:buChar char="-"/>
            </a:pPr>
            <a:r>
              <a:rPr lang="cs-CZ" dirty="0"/>
              <a:t>Spolupráce v IROP, NPO</a:t>
            </a:r>
          </a:p>
          <a:p>
            <a:pPr>
              <a:buFontTx/>
              <a:buChar char="-"/>
            </a:pPr>
            <a:r>
              <a:rPr lang="cs-CZ" dirty="0"/>
              <a:t>Systematický </a:t>
            </a:r>
            <a:r>
              <a:rPr lang="cs-CZ" b="1" dirty="0">
                <a:solidFill>
                  <a:srgbClr val="C00000"/>
                </a:solidFill>
              </a:rPr>
              <a:t>monitoring</a:t>
            </a:r>
            <a:r>
              <a:rPr lang="cs-CZ" dirty="0"/>
              <a:t> implementace PSZ</a:t>
            </a:r>
          </a:p>
          <a:p>
            <a:pPr>
              <a:buFontTx/>
              <a:buChar char="-"/>
            </a:pPr>
            <a:r>
              <a:rPr lang="cs-CZ" dirty="0"/>
              <a:t>Návrat do segmentu </a:t>
            </a:r>
            <a:r>
              <a:rPr lang="cs-CZ" b="1" dirty="0">
                <a:solidFill>
                  <a:srgbClr val="C00000"/>
                </a:solidFill>
              </a:rPr>
              <a:t>vzdělávání</a:t>
            </a:r>
            <a:r>
              <a:rPr lang="cs-CZ" dirty="0"/>
              <a:t> a spolupráci s OP JAK</a:t>
            </a:r>
          </a:p>
          <a:p>
            <a:pPr>
              <a:buFontTx/>
              <a:buChar char="-"/>
            </a:pPr>
            <a:r>
              <a:rPr lang="cs-CZ" dirty="0"/>
              <a:t>Intenzivní rozvoj </a:t>
            </a:r>
            <a:r>
              <a:rPr lang="cs-CZ" b="1" dirty="0">
                <a:solidFill>
                  <a:srgbClr val="C00000"/>
                </a:solidFill>
              </a:rPr>
              <a:t>komunitní práce a participace </a:t>
            </a:r>
            <a:r>
              <a:rPr lang="cs-CZ" dirty="0"/>
              <a:t>(20 lokalit metodické podpory a 2 přímé podpory)</a:t>
            </a:r>
          </a:p>
          <a:p>
            <a:pPr>
              <a:buFontTx/>
              <a:buChar char="-"/>
            </a:pPr>
            <a:r>
              <a:rPr lang="cs-CZ" dirty="0"/>
              <a:t>Systémová spolupráce s MŠMT a NPI při </a:t>
            </a:r>
            <a:r>
              <a:rPr lang="cs-CZ" b="1" dirty="0" err="1">
                <a:solidFill>
                  <a:srgbClr val="C00000"/>
                </a:solidFill>
              </a:rPr>
              <a:t>desegregaci</a:t>
            </a:r>
            <a:r>
              <a:rPr lang="cs-CZ" b="1" dirty="0">
                <a:solidFill>
                  <a:srgbClr val="C00000"/>
                </a:solidFill>
              </a:rPr>
              <a:t> ve vzdělávání </a:t>
            </a:r>
            <a:r>
              <a:rPr lang="cs-CZ" dirty="0"/>
              <a:t>(program pro zvyšování dostupnosti vzdělávání pro děti se SZ v 6 obcích a 15 MAP)</a:t>
            </a:r>
          </a:p>
          <a:p>
            <a:pPr>
              <a:buFontTx/>
              <a:buChar char="-"/>
            </a:pPr>
            <a:r>
              <a:rPr lang="cs-CZ" dirty="0"/>
              <a:t>Systémová spolupráce s MPSV / GŘ ÚP při ověřování </a:t>
            </a:r>
            <a:r>
              <a:rPr lang="cs-CZ" b="1" dirty="0">
                <a:solidFill>
                  <a:srgbClr val="C00000"/>
                </a:solidFill>
              </a:rPr>
              <a:t>Integračních pracovních míst </a:t>
            </a:r>
            <a:r>
              <a:rPr lang="cs-CZ" dirty="0"/>
              <a:t>v 7 městech </a:t>
            </a:r>
          </a:p>
          <a:p>
            <a:pPr>
              <a:buFontTx/>
              <a:buChar char="-"/>
            </a:pPr>
            <a:r>
              <a:rPr lang="cs-CZ" dirty="0"/>
              <a:t>Systémová spolupráce s MMR na </a:t>
            </a:r>
            <a:r>
              <a:rPr lang="cs-CZ" b="1" dirty="0">
                <a:solidFill>
                  <a:srgbClr val="C00000"/>
                </a:solidFill>
              </a:rPr>
              <a:t>zvýšení dostupnosti bydlení </a:t>
            </a:r>
            <a:r>
              <a:rPr lang="cs-CZ" dirty="0"/>
              <a:t>(zablokovaná SVJ, koncepce rozvoje dostupného bydlení ve městech, analýza dostupnosti a rizik ztráty bydlení v obcích, nová pravidla přidělování obecních bytů, poradenství pro udržitelné hospodaření s bytovým fondem, aj.)</a:t>
            </a:r>
          </a:p>
        </p:txBody>
      </p:sp>
    </p:spTree>
    <p:extLst>
      <p:ext uri="{BB962C8B-B14F-4D97-AF65-F5344CB8AC3E}">
        <p14:creationId xmlns:p14="http://schemas.microsoft.com/office/powerpoint/2010/main" val="2554792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C3EDA-7AA0-E0EF-51EF-E46BD8418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7" y="1345487"/>
            <a:ext cx="11912804" cy="1143000"/>
          </a:xfrm>
        </p:spPr>
        <p:txBody>
          <a:bodyPr/>
          <a:lstStyle/>
          <a:p>
            <a:r>
              <a:rPr lang="cs-CZ" b="1" dirty="0"/>
              <a:t>ASZ na konci roku 2024 a projektu RSSZ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30EA5E-20EF-0E85-7347-E6E804180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0" y="2488486"/>
            <a:ext cx="14869537" cy="6655514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cs-CZ" dirty="0"/>
              <a:t>Program </a:t>
            </a:r>
            <a:r>
              <a:rPr lang="cs-CZ" b="1" dirty="0" err="1">
                <a:solidFill>
                  <a:srgbClr val="C00000"/>
                </a:solidFill>
              </a:rPr>
              <a:t>desegregace</a:t>
            </a:r>
            <a:r>
              <a:rPr lang="cs-CZ" b="1" dirty="0">
                <a:solidFill>
                  <a:srgbClr val="C00000"/>
                </a:solidFill>
              </a:rPr>
              <a:t> SVL v 6 obcích </a:t>
            </a:r>
            <a:r>
              <a:rPr lang="cs-CZ" dirty="0"/>
              <a:t>(komplexní programy pro řešení zón rezidenční segregace)</a:t>
            </a:r>
          </a:p>
          <a:p>
            <a:pPr>
              <a:buFontTx/>
              <a:buChar char="-"/>
            </a:pPr>
            <a:r>
              <a:rPr lang="cs-CZ" dirty="0"/>
              <a:t>Spolupráce s MVČR na programu </a:t>
            </a:r>
            <a:r>
              <a:rPr lang="cs-CZ" b="1" dirty="0" err="1">
                <a:solidFill>
                  <a:srgbClr val="C00000"/>
                </a:solidFill>
              </a:rPr>
              <a:t>community</a:t>
            </a:r>
            <a:r>
              <a:rPr lang="cs-CZ" b="1" dirty="0">
                <a:solidFill>
                  <a:srgbClr val="C00000"/>
                </a:solidFill>
              </a:rPr>
              <a:t> </a:t>
            </a:r>
            <a:r>
              <a:rPr lang="cs-CZ" b="1" dirty="0" err="1">
                <a:solidFill>
                  <a:srgbClr val="C00000"/>
                </a:solidFill>
              </a:rPr>
              <a:t>poiicingu</a:t>
            </a:r>
            <a:r>
              <a:rPr lang="cs-CZ" b="1" dirty="0">
                <a:solidFill>
                  <a:srgbClr val="C0000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Připomínkování legislativy</a:t>
            </a:r>
            <a:r>
              <a:rPr lang="cs-CZ" dirty="0"/>
              <a:t>: zákon o státní sociální pomoci, zákon o podpoře bydlení, aj.  </a:t>
            </a:r>
          </a:p>
          <a:p>
            <a:pPr>
              <a:buFontTx/>
              <a:buChar char="-"/>
            </a:pPr>
            <a:r>
              <a:rPr lang="cs-CZ" dirty="0"/>
              <a:t>PR pohotovost a podpora obcím při řešení konfliktů v soužití (Brno, Šternberk, Budišov nad Budišovkou)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Spolupráce s kraji</a:t>
            </a:r>
            <a:r>
              <a:rPr lang="cs-CZ" dirty="0"/>
              <a:t>: intenzivně s Ústeckým a Libereckým, a dále také s Olomouckým, Moravskoslezským, Jihomoravským, Karlovarským, a dalšími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Index sociálního vyloučení </a:t>
            </a:r>
            <a:r>
              <a:rPr lang="cs-CZ" dirty="0"/>
              <a:t>(539 obcí v r. 2023 s indexem 8+)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Fóra sociálního začleňování </a:t>
            </a:r>
            <a:r>
              <a:rPr lang="cs-CZ" dirty="0"/>
              <a:t>(Je váš hlas slyšet?)</a:t>
            </a:r>
          </a:p>
          <a:p>
            <a:pPr>
              <a:buFontTx/>
              <a:buChar char="-"/>
            </a:pPr>
            <a:r>
              <a:rPr lang="cs-CZ" dirty="0"/>
              <a:t>Inovace: zdravotně-sociální pomezí, aj.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</a:rPr>
              <a:t>Pomoc při povodních </a:t>
            </a:r>
            <a:r>
              <a:rPr lang="cs-CZ" dirty="0"/>
              <a:t>a popovodňová obnova na Jesenicku, </a:t>
            </a:r>
            <a:r>
              <a:rPr lang="cs-CZ" dirty="0" err="1"/>
              <a:t>Vrbensku</a:t>
            </a:r>
            <a:r>
              <a:rPr lang="cs-CZ" dirty="0"/>
              <a:t>, Krnovsku, aj. </a:t>
            </a:r>
          </a:p>
          <a:p>
            <a:pPr>
              <a:buFontTx/>
              <a:buChar char="-"/>
            </a:pPr>
            <a:r>
              <a:rPr lang="cs-CZ" dirty="0"/>
              <a:t>Spolupráce při podpoře držitelů dočasné ochrany</a:t>
            </a:r>
          </a:p>
        </p:txBody>
      </p:sp>
    </p:spTree>
    <p:extLst>
      <p:ext uri="{BB962C8B-B14F-4D97-AF65-F5344CB8AC3E}">
        <p14:creationId xmlns:p14="http://schemas.microsoft.com/office/powerpoint/2010/main" val="1510343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C146C4-FF23-EC53-CFB3-CA29B1462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7" y="712341"/>
            <a:ext cx="11912804" cy="1459360"/>
          </a:xfrm>
        </p:spPr>
        <p:txBody>
          <a:bodyPr>
            <a:normAutofit/>
          </a:bodyPr>
          <a:lstStyle/>
          <a:p>
            <a:r>
              <a:rPr lang="cs-CZ" sz="4400" b="1" dirty="0">
                <a:ea typeface="Calibri"/>
                <a:cs typeface="Calibri"/>
              </a:rPr>
              <a:t>MANDÁT Agentury do roku 2028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39FA3D-E82C-5611-FD9C-6603EC7ED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1853" y="2171701"/>
            <a:ext cx="15064293" cy="68294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>
                <a:ea typeface="Calibri"/>
                <a:cs typeface="Calibri"/>
              </a:rPr>
              <a:t>- </a:t>
            </a: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Usnesení vlády č. 580 ze srpna  2024 k činnosti Agentury do konce roku 2028</a:t>
            </a:r>
          </a:p>
          <a:p>
            <a:pPr marL="0" indent="0">
              <a:buNone/>
            </a:pPr>
            <a:r>
              <a:rPr lang="cs-CZ" b="1" dirty="0"/>
              <a:t>- Vláda České republiky:  </a:t>
            </a:r>
          </a:p>
          <a:p>
            <a:pPr marL="0" indent="0">
              <a:buNone/>
            </a:pPr>
            <a:r>
              <a:rPr lang="cs-CZ" dirty="0"/>
              <a:t>a) Vzala na vědomí </a:t>
            </a:r>
            <a:r>
              <a:rPr lang="cs-CZ" b="1" dirty="0"/>
              <a:t>Návrh institucionálního ukotvení Agentury pro sociální začleňování </a:t>
            </a:r>
            <a:r>
              <a:rPr lang="cs-CZ" dirty="0"/>
              <a:t>a jejího postavení vůči ministerstvům a jiným ústředním orgánům státní správy a územním samosprávným celkům</a:t>
            </a:r>
          </a:p>
          <a:p>
            <a:pPr marL="0" indent="0">
              <a:buNone/>
            </a:pPr>
            <a:r>
              <a:rPr lang="cs-CZ" dirty="0"/>
              <a:t>b) Uložila ministrovi MMR </a:t>
            </a:r>
          </a:p>
          <a:p>
            <a:pPr marL="0" indent="0">
              <a:buNone/>
            </a:pPr>
            <a:r>
              <a:rPr lang="cs-CZ" dirty="0"/>
              <a:t>	- připravit návrh novely zákona o podpoře regionálního rozvoje</a:t>
            </a:r>
          </a:p>
          <a:p>
            <a:pPr marL="0" indent="0">
              <a:buNone/>
            </a:pPr>
            <a:r>
              <a:rPr lang="cs-CZ" dirty="0"/>
              <a:t>	- vyčlenit v rozpočtu MMR na léta 2025 a 2026 prostředky na omezené (krátkodobé) 	spolufinancování činnosti Agentury </a:t>
            </a:r>
          </a:p>
          <a:p>
            <a:pPr marL="0" indent="0">
              <a:buNone/>
            </a:pPr>
            <a:r>
              <a:rPr lang="cs-CZ" dirty="0"/>
              <a:t>	- připravit do 31. března 2026 zprávu o výsledcích činnosti Agentury </a:t>
            </a:r>
          </a:p>
          <a:p>
            <a:pPr marL="0" indent="0">
              <a:buNone/>
            </a:pPr>
            <a:r>
              <a:rPr lang="cs-CZ" dirty="0"/>
              <a:t>	- připravit k projednání materiál o zapojení místních samospráv na financování činnosti 	Agentury</a:t>
            </a:r>
          </a:p>
          <a:p>
            <a:pPr marL="0" indent="0">
              <a:buNone/>
            </a:pPr>
            <a:r>
              <a:rPr lang="cs-CZ" dirty="0"/>
              <a:t>c) Uložila ministrovi MPSV zajistit financování části činnosti Agentury pro roky 2025–2028 z OPZ+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2203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C146C4-FF23-EC53-CFB3-CA29B1462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7" y="1100137"/>
            <a:ext cx="11912804" cy="1459360"/>
          </a:xfrm>
        </p:spPr>
        <p:txBody>
          <a:bodyPr>
            <a:normAutofit/>
          </a:bodyPr>
          <a:lstStyle/>
          <a:p>
            <a:r>
              <a:rPr lang="cs-CZ" b="1" dirty="0"/>
              <a:t>Agentura 2025+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39FA3D-E82C-5611-FD9C-6603EC7ED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0" y="2559497"/>
            <a:ext cx="14869537" cy="662736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Projekt </a:t>
            </a: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„Systematická koordinace sociálního začleňování“</a:t>
            </a:r>
          </a:p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Podpora pro </a:t>
            </a: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150 obcí do konce roku 2028 </a:t>
            </a:r>
            <a:r>
              <a:rPr lang="cs-CZ" b="1" dirty="0">
                <a:ea typeface="Calibri"/>
                <a:cs typeface="Calibri"/>
              </a:rPr>
              <a:t>(50 KPSV a 100 Poradenství)</a:t>
            </a:r>
          </a:p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Systematické informování obcí podle Indexu SV</a:t>
            </a:r>
          </a:p>
          <a:p>
            <a:pPr>
              <a:buFontTx/>
              <a:buChar char="-"/>
            </a:pPr>
            <a:r>
              <a:rPr lang="cs-CZ" dirty="0">
                <a:ea typeface="Calibri"/>
                <a:cs typeface="Calibri"/>
              </a:rPr>
              <a:t>Systematická zpětná vazba ministerstvům, interpretace Indexu sociálního vyloučení 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MODULY expertní podpory pro OBCE i vládu </a:t>
            </a:r>
            <a:r>
              <a:rPr lang="cs-CZ" dirty="0">
                <a:ea typeface="Calibri"/>
                <a:cs typeface="Calibri"/>
              </a:rPr>
              <a:t>(státní politiky SZ, praxe v obcích)</a:t>
            </a:r>
          </a:p>
          <a:p>
            <a:pPr>
              <a:buFontTx/>
              <a:buChar char="-"/>
            </a:pPr>
            <a:r>
              <a:rPr lang="cs-CZ" b="1" dirty="0">
                <a:solidFill>
                  <a:srgbClr val="C00000"/>
                </a:solidFill>
                <a:ea typeface="Calibri"/>
                <a:cs typeface="Calibri"/>
              </a:rPr>
              <a:t>Participace</a:t>
            </a:r>
            <a:r>
              <a:rPr lang="cs-CZ" dirty="0">
                <a:ea typeface="Calibri"/>
                <a:cs typeface="Calibri"/>
              </a:rPr>
              <a:t> jako součást plánování a řízení SZ – zapojování obyvatel vyloučených lokalit </a:t>
            </a:r>
          </a:p>
          <a:p>
            <a:pPr>
              <a:buFontTx/>
              <a:buChar char="-"/>
            </a:pPr>
            <a:r>
              <a:rPr lang="cs-CZ" dirty="0">
                <a:ea typeface="Calibri"/>
                <a:cs typeface="Calibri"/>
              </a:rPr>
              <a:t>Systematická podpora obcím pro řízení politik sociálního začleňování, tvorba kapacit obcí </a:t>
            </a:r>
          </a:p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Monitoring PSZ a efektivity spolupráce ASZ s obcemi </a:t>
            </a:r>
            <a:r>
              <a:rPr lang="cs-CZ" dirty="0">
                <a:ea typeface="Calibri"/>
                <a:cs typeface="Calibri"/>
              </a:rPr>
              <a:t>(kritéria sociálního začleňování)</a:t>
            </a:r>
          </a:p>
          <a:p>
            <a:pPr>
              <a:buFontTx/>
              <a:buChar char="-"/>
            </a:pPr>
            <a:r>
              <a:rPr lang="cs-CZ" dirty="0">
                <a:ea typeface="Calibri"/>
                <a:cs typeface="Calibri"/>
              </a:rPr>
              <a:t>Další rozvoj spolupráce s ministerstvy, GŘ ÚP, NPI a dalšími institucemi veřejné správy</a:t>
            </a:r>
          </a:p>
          <a:p>
            <a:pPr>
              <a:buFontTx/>
              <a:buChar char="-"/>
            </a:pPr>
            <a:r>
              <a:rPr lang="cs-CZ" dirty="0">
                <a:ea typeface="Calibri"/>
                <a:cs typeface="Calibri"/>
              </a:rPr>
              <a:t>Rozvoj specifických programů a systémové spolupráce na </a:t>
            </a:r>
            <a:r>
              <a:rPr lang="cs-CZ" dirty="0" err="1">
                <a:ea typeface="Calibri"/>
                <a:cs typeface="Calibri"/>
              </a:rPr>
              <a:t>desegregaci</a:t>
            </a:r>
            <a:r>
              <a:rPr lang="cs-CZ" dirty="0">
                <a:ea typeface="Calibri"/>
                <a:cs typeface="Calibri"/>
              </a:rPr>
              <a:t> </a:t>
            </a:r>
          </a:p>
          <a:p>
            <a:pPr>
              <a:buFontTx/>
              <a:buChar char="-"/>
            </a:pPr>
            <a:endParaRPr lang="cs-CZ" dirty="0">
              <a:ea typeface="Calibri"/>
              <a:cs typeface="Calibri"/>
            </a:endParaRPr>
          </a:p>
          <a:p>
            <a:pPr>
              <a:buFontTx/>
              <a:buChar char="-"/>
            </a:pPr>
            <a:endParaRPr lang="cs-CZ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8598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1093EE3-F25C-4C47-9C02-427B9DE68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450" y="1067377"/>
            <a:ext cx="14043042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Role ASZ – posilování kompetencí obcí v sociálním začleňování </a:t>
            </a:r>
            <a:endParaRPr lang="cs-CZ" b="1" dirty="0">
              <a:ea typeface="Calibri"/>
              <a:cs typeface="Calibri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8585755-F8F8-A3CB-7CD0-04BB3B2782C6}"/>
              </a:ext>
            </a:extLst>
          </p:cNvPr>
          <p:cNvSpPr txBox="1"/>
          <p:nvPr/>
        </p:nvSpPr>
        <p:spPr>
          <a:xfrm>
            <a:off x="1081974" y="2063286"/>
            <a:ext cx="8500225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s-CZ" sz="2400" b="1" dirty="0"/>
              <a:t>Podíl tematických oblastí v PSZ  - obce ve spolupráci s Agenturou :</a:t>
            </a:r>
            <a:endParaRPr lang="cs-CZ" sz="2400" b="1" dirty="0">
              <a:ea typeface="Calibri"/>
              <a:cs typeface="Calibri"/>
            </a:endParaRP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BB2EE3D6-5D05-3214-75DC-4E873000D5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551715"/>
              </p:ext>
            </p:extLst>
          </p:nvPr>
        </p:nvGraphicFramePr>
        <p:xfrm>
          <a:off x="1185204" y="2543424"/>
          <a:ext cx="8293767" cy="6799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ovéPole 1">
            <a:extLst>
              <a:ext uri="{FF2B5EF4-FFF2-40B4-BE49-F238E27FC236}">
                <a16:creationId xmlns:a16="http://schemas.microsoft.com/office/drawing/2014/main" id="{3BAC8AD5-07BD-7926-9353-66AB2477A32E}"/>
              </a:ext>
            </a:extLst>
          </p:cNvPr>
          <p:cNvSpPr txBox="1"/>
          <p:nvPr/>
        </p:nvSpPr>
        <p:spPr>
          <a:xfrm>
            <a:off x="10854447" y="2063286"/>
            <a:ext cx="7034981" cy="5157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C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MODULY 2025+</a:t>
            </a: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cs-CZ" sz="3300" b="1" dirty="0">
              <a:solidFill>
                <a:srgbClr val="00000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Bydlení</a:t>
            </a:r>
            <a:endParaRPr lang="cs-CZ" sz="3300" b="1" i="0" u="none" strike="noStrike" dirty="0">
              <a:effectLst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Ochrana rodiny, zdraví </a:t>
            </a:r>
            <a:endParaRPr lang="cs-CZ" sz="3300" b="1" i="0" u="none" strike="noStrike" dirty="0">
              <a:effectLst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Soužití a ochrana veřejného pořádku</a:t>
            </a:r>
            <a:endParaRPr lang="cs-CZ" sz="3300" b="1" i="0" u="none" strike="noStrike" dirty="0">
              <a:effectLst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Předlužení</a:t>
            </a:r>
            <a:endParaRPr lang="cs-CZ" sz="3300" b="1" i="0" u="none" strike="noStrike" dirty="0">
              <a:effectLst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i="0" u="none" strike="noStrike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Zaměstnanost</a:t>
            </a:r>
            <a:endParaRPr lang="cs-CZ" sz="3300" b="1" kern="1200" dirty="0">
              <a:solidFill>
                <a:srgbClr val="00000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algn="l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sz="3300" b="1" dirty="0">
                <a:solidFill>
                  <a:srgbClr val="000000"/>
                </a:solidFill>
                <a:cs typeface="Calibri" panose="020F0502020204030204" pitchFamily="34" charset="0"/>
              </a:rPr>
              <a:t>Procesní modul (politiky SZ v obcích)</a:t>
            </a:r>
            <a:endParaRPr lang="cs-CZ" sz="3300" b="1" i="0" u="none" strike="noStrike" dirty="0">
              <a:effectLst/>
            </a:endParaRPr>
          </a:p>
        </p:txBody>
      </p:sp>
      <p:sp>
        <p:nvSpPr>
          <p:cNvPr id="3" name="Šipka: doprava 2">
            <a:extLst>
              <a:ext uri="{FF2B5EF4-FFF2-40B4-BE49-F238E27FC236}">
                <a16:creationId xmlns:a16="http://schemas.microsoft.com/office/drawing/2014/main" id="{467E5ED9-FC4A-912F-8461-AFAAABB0C50C}"/>
              </a:ext>
            </a:extLst>
          </p:cNvPr>
          <p:cNvSpPr/>
          <p:nvPr/>
        </p:nvSpPr>
        <p:spPr>
          <a:xfrm>
            <a:off x="8273845" y="4641940"/>
            <a:ext cx="2286000" cy="137540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588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08F96E-CE15-C4D6-DAB5-585F81CAF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3480" y="838200"/>
            <a:ext cx="14101040" cy="1143000"/>
          </a:xfrm>
        </p:spPr>
        <p:txBody>
          <a:bodyPr>
            <a:normAutofit fontScale="90000"/>
          </a:bodyPr>
          <a:lstStyle/>
          <a:p>
            <a:r>
              <a:rPr lang="cs-CZ" sz="4000" b="1" dirty="0"/>
              <a:t>Pilotáž MONITORINGU: Sledování dopadů spolupráce Agentury </a:t>
            </a:r>
            <a:br>
              <a:rPr lang="cs-CZ" sz="4000" b="1" dirty="0"/>
            </a:br>
            <a:r>
              <a:rPr lang="cs-CZ" sz="4000" b="1" dirty="0"/>
              <a:t>s obcemi a lokálními partnery na sociální vyloučené lidi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C33265-E292-1FAC-71F4-EBC052A3D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244" y="1924179"/>
            <a:ext cx="14869537" cy="643864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i="1" dirty="0"/>
              <a:t>Dílčí výstupy stávajícího monitoringu</a:t>
            </a:r>
          </a:p>
          <a:p>
            <a:pPr marL="0" indent="0">
              <a:buNone/>
            </a:pPr>
            <a:r>
              <a:rPr lang="cs-CZ" dirty="0"/>
              <a:t>Sekundární cílová skupina – monitoring za rok 2023 </a:t>
            </a:r>
          </a:p>
          <a:p>
            <a:pPr marL="0" indent="0">
              <a:buNone/>
            </a:pPr>
            <a:r>
              <a:rPr lang="cs-CZ" b="1" dirty="0"/>
              <a:t>2209 </a:t>
            </a:r>
            <a:r>
              <a:rPr lang="cs-CZ" dirty="0"/>
              <a:t>= Počet osob, u kterých došlo k pozitivní změně v oblasti životních návyků a způsobu života</a:t>
            </a: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AF89CD36-9E30-13BD-F5CE-1656762036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8804454"/>
              </p:ext>
            </p:extLst>
          </p:nvPr>
        </p:nvGraphicFramePr>
        <p:xfrm>
          <a:off x="1249680" y="3992880"/>
          <a:ext cx="16474440" cy="545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5143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8D55B-7C52-9964-5A11-17FD8B075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>
                <a:ea typeface="Calibri"/>
                <a:cs typeface="Calibri"/>
              </a:rPr>
              <a:t>Participace - základní principy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4082066-030F-B1DD-4BB7-30B0BEC9D22D}"/>
              </a:ext>
            </a:extLst>
          </p:cNvPr>
          <p:cNvSpPr txBox="1"/>
          <p:nvPr/>
        </p:nvSpPr>
        <p:spPr>
          <a:xfrm>
            <a:off x="1803565" y="6376482"/>
            <a:ext cx="14680870" cy="112815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cs-CZ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4DEE82E-CF96-02E8-BCC6-808AF5B0C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649" y="3617433"/>
            <a:ext cx="15780701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564096C4-DD06-FEB6-A158-3D71ED99F2C6}"/>
              </a:ext>
            </a:extLst>
          </p:cNvPr>
          <p:cNvSpPr txBox="1"/>
          <p:nvPr/>
        </p:nvSpPr>
        <p:spPr>
          <a:xfrm>
            <a:off x="3459702" y="6376482"/>
            <a:ext cx="12124473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s-CZ" sz="2800" b="1" i="1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Top-</a:t>
            </a:r>
            <a:r>
              <a:rPr lang="cs-CZ" sz="2800" b="1" i="1" dirty="0" err="1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down</a:t>
            </a:r>
            <a:r>
              <a:rPr lang="cs-CZ" sz="2800" b="1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 participace </a:t>
            </a:r>
            <a:r>
              <a:rPr lang="cs-CZ" sz="2800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jako změna v místních politikách, institucích/organizacích</a:t>
            </a:r>
            <a:r>
              <a:rPr lang="cs-CZ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.</a:t>
            </a:r>
            <a:r>
              <a:rPr lang="cs-CZ" sz="2800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  <a:p>
            <a:r>
              <a:rPr lang="cs-CZ" sz="2800" b="1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cs-CZ" sz="2800" b="1" i="1" dirty="0" err="1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Bottom</a:t>
            </a:r>
            <a:r>
              <a:rPr lang="cs-CZ" sz="2800" b="1" i="1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-up </a:t>
            </a:r>
            <a:r>
              <a:rPr lang="cs-CZ" sz="2800" b="1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přístup </a:t>
            </a:r>
            <a:r>
              <a:rPr lang="cs-CZ" sz="2800" b="0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ke zplnomocnění sociálně vyloučených skupin a jednotlivců</a:t>
            </a:r>
            <a:r>
              <a:rPr lang="cs-CZ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).</a:t>
            </a:r>
            <a:r>
              <a:rPr lang="cs-CZ" sz="2800" b="0" i="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rPr>
              <a:t> </a:t>
            </a:r>
            <a:endParaRPr lang="cs-CZ" sz="2800" dirty="0">
              <a:solidFill>
                <a:schemeClr val="bg1"/>
              </a:solidFill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8597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3545BD-2586-3CD9-1A2A-A248530B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/>
              <a:t>Participace - systematické zapojování komunit do spolupráce 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0E3A8610-3DF8-103F-6DCB-4BF34241274C}"/>
              </a:ext>
            </a:extLst>
          </p:cNvPr>
          <p:cNvSpPr txBox="1">
            <a:spLocks/>
          </p:cNvSpPr>
          <p:nvPr/>
        </p:nvSpPr>
        <p:spPr>
          <a:xfrm>
            <a:off x="1709231" y="2997369"/>
            <a:ext cx="14869537" cy="53230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600" dirty="0">
                <a:cs typeface="Calibri"/>
              </a:rPr>
              <a:t>Ve vybraných obcích budeme podporovat systematické zapojení občanů a komunit do rozhodování - plánování i implementace plánů sociálního začleňování ve vazbě na participační žebřík</a:t>
            </a:r>
            <a:endParaRPr lang="cs-CZ" sz="3600" dirty="0">
              <a:ea typeface="Calibri"/>
              <a:cs typeface="Calibri"/>
            </a:endParaRPr>
          </a:p>
          <a:p>
            <a:r>
              <a:rPr lang="cs-CZ" sz="3600" dirty="0">
                <a:ea typeface="Calibri"/>
                <a:cs typeface="Calibri"/>
              </a:rPr>
              <a:t>PARTNERSTVÍ - dojde k ustavení a podpoře činnosti platforem</a:t>
            </a:r>
            <a:endParaRPr lang="cs-CZ" sz="3600" b="1" dirty="0">
              <a:solidFill>
                <a:schemeClr val="bg1"/>
              </a:solidFill>
              <a:ea typeface="Calibri"/>
              <a:cs typeface="Calibri"/>
            </a:endParaRPr>
          </a:p>
          <a:p>
            <a:r>
              <a:rPr lang="cs-CZ" sz="3600" dirty="0">
                <a:ea typeface="Calibri"/>
                <a:cs typeface="Calibri"/>
              </a:rPr>
              <a:t>Vytvoříme min. </a:t>
            </a:r>
            <a:r>
              <a:rPr lang="cs-CZ" sz="3600" b="1" dirty="0">
                <a:ea typeface="Calibri"/>
                <a:cs typeface="Calibri"/>
              </a:rPr>
              <a:t>10 unikátních platforem se zapojením občanů a komunit (pracovních skupin participace) </a:t>
            </a:r>
            <a:r>
              <a:rPr lang="cs-CZ" sz="3600" dirty="0">
                <a:ea typeface="Calibri"/>
                <a:cs typeface="Calibri"/>
              </a:rPr>
              <a:t>do tvorby a implementace politik SZ</a:t>
            </a:r>
          </a:p>
          <a:p>
            <a:r>
              <a:rPr lang="cs-CZ" sz="3600" dirty="0">
                <a:ea typeface="Calibri"/>
                <a:cs typeface="Calibri"/>
              </a:rPr>
              <a:t>tyto obce budou systematicky zapojovat občany do přípravy a realizace PSZ a jeho jednotlivých opatření </a:t>
            </a:r>
          </a:p>
          <a:p>
            <a:endParaRPr lang="cs-CZ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6899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9E338319F7CF54D98238A77F07FCAC5" ma:contentTypeVersion="22" ma:contentTypeDescription="Vytvoří nový dokument" ma:contentTypeScope="" ma:versionID="ea54cc633cc197d9ab2f6d8736431769">
  <xsd:schema xmlns:xsd="http://www.w3.org/2001/XMLSchema" xmlns:xs="http://www.w3.org/2001/XMLSchema" xmlns:p="http://schemas.microsoft.com/office/2006/metadata/properties" xmlns:ns2="47350f85-5bf0-4688-9428-d22433eaccdb" xmlns:ns3="dbfd958b-5bb3-461b-ab7e-e7ff3c2daff6" targetNamespace="http://schemas.microsoft.com/office/2006/metadata/properties" ma:root="true" ma:fieldsID="29a7fc14ee52af468117d9c1f3022615" ns2:_="" ns3:_="">
    <xsd:import namespace="47350f85-5bf0-4688-9428-d22433eaccdb"/>
    <xsd:import namespace="dbfd958b-5bb3-461b-ab7e-e7ff3c2daff6"/>
    <xsd:element name="properties">
      <xsd:complexType>
        <xsd:sequence>
          <xsd:element name="documentManagement">
            <xsd:complexType>
              <xsd:all>
                <xsd:element ref="ns2:Vkatalogu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350f85-5bf0-4688-9428-d22433eaccdb" elementFormDefault="qualified">
    <xsd:import namespace="http://schemas.microsoft.com/office/2006/documentManagement/types"/>
    <xsd:import namespace="http://schemas.microsoft.com/office/infopath/2007/PartnerControls"/>
    <xsd:element name="Vkatalogu" ma:index="3" nillable="true" ma:displayName="V katalogu" ma:default="1" ma:format="Dropdown" ma:internalName="Vkatalogu" ma:readOnly="false">
      <xsd:simpleType>
        <xsd:restriction base="dms:Boolean"/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hidden="true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fd958b-5bb3-461b-ab7e-e7ff3c2daff6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01ef5163-a3b0-4626-9d9a-771f1da9070c}" ma:internalName="TaxCatchAll" ma:readOnly="false" ma:showField="CatchAllData" ma:web="dbfd958b-5bb3-461b-ab7e-e7ff3c2daf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dílí se s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Typ obsahu"/>
        <xsd:element ref="dc:title" minOccurs="0" maxOccurs="1" ma:index="1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7350f85-5bf0-4688-9428-d22433eaccdb">
      <Terms xmlns="http://schemas.microsoft.com/office/infopath/2007/PartnerControls"/>
    </lcf76f155ced4ddcb4097134ff3c332f>
    <TaxCatchAll xmlns="dbfd958b-5bb3-461b-ab7e-e7ff3c2daff6" xsi:nil="true"/>
    <Vkatalogu xmlns="47350f85-5bf0-4688-9428-d22433eaccdb">true</Vkatalogu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99B2E2-C722-40DD-A19E-732F888A1D9A}">
  <ds:schemaRefs>
    <ds:schemaRef ds:uri="47350f85-5bf0-4688-9428-d22433eaccdb"/>
    <ds:schemaRef ds:uri="dbfd958b-5bb3-461b-ab7e-e7ff3c2daff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F837588-DCAF-4564-A4C3-DF5189119150}">
  <ds:schemaRefs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dbfd958b-5bb3-461b-ab7e-e7ff3c2daff6"/>
    <ds:schemaRef ds:uri="http://schemas.openxmlformats.org/package/2006/metadata/core-properties"/>
    <ds:schemaRef ds:uri="47350f85-5bf0-4688-9428-d22433eaccdb"/>
  </ds:schemaRefs>
</ds:datastoreItem>
</file>

<file path=customXml/itemProps3.xml><?xml version="1.0" encoding="utf-8"?>
<ds:datastoreItem xmlns:ds="http://schemas.openxmlformats.org/officeDocument/2006/customXml" ds:itemID="{A7D6D980-B947-494B-812C-6D41508704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2174</TotalTime>
  <Words>874</Words>
  <Application>Microsoft Office PowerPoint</Application>
  <PresentationFormat>Vlastní</PresentationFormat>
  <Paragraphs>85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Calibri</vt:lpstr>
      <vt:lpstr>Times New Roman</vt:lpstr>
      <vt:lpstr>Arial Black</vt:lpstr>
      <vt:lpstr>Arial</vt:lpstr>
      <vt:lpstr>Office Theme</vt:lpstr>
      <vt:lpstr>Prezentace aplikace PowerPoint</vt:lpstr>
      <vt:lpstr>ASZ na konci roku 2024 a projektu RSSZ</vt:lpstr>
      <vt:lpstr>ASZ na konci roku 2024 a projektu RSSZ</vt:lpstr>
      <vt:lpstr>MANDÁT Agentury do roku 2028</vt:lpstr>
      <vt:lpstr>Agentura 2025+</vt:lpstr>
      <vt:lpstr>Role ASZ – posilování kompetencí obcí v sociálním začleňování </vt:lpstr>
      <vt:lpstr>Pilotáž MONITORINGU: Sledování dopadů spolupráce Agentury  s obcemi a lokálními partnery na sociální vyloučené lidi</vt:lpstr>
      <vt:lpstr>Participace - základní principy</vt:lpstr>
      <vt:lpstr>Participace - systematické zapojování komunit do spolupráce </vt:lpstr>
      <vt:lpstr>AGENTURA PRO SOCIÁLNÍ ZAČLEŇOVÁNÍ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Konference-RSSZ-prezentace</dc:title>
  <dc:creator>Syruček Petr</dc:creator>
  <cp:lastModifiedBy>Šimáček Martin</cp:lastModifiedBy>
  <cp:revision>9</cp:revision>
  <dcterms:created xsi:type="dcterms:W3CDTF">2006-08-16T00:00:00Z</dcterms:created>
  <dcterms:modified xsi:type="dcterms:W3CDTF">2024-11-24T18:52:24Z</dcterms:modified>
  <dc:identifier>DAF1WUKLmj8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0x010100A9E338319F7CF54D98238A77F07FCAC5</vt:lpwstr>
  </property>
  <property fmtid="{D5CDD505-2E9C-101B-9397-08002B2CF9AE}" pid="3" name="MediaServiceImageTags">
    <vt:lpwstr/>
  </property>
</Properties>
</file>