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2"/>
  </p:notesMasterIdLst>
  <p:sldIdLst>
    <p:sldId id="263" r:id="rId5"/>
    <p:sldId id="286" r:id="rId6"/>
    <p:sldId id="287" r:id="rId7"/>
    <p:sldId id="288" r:id="rId8"/>
    <p:sldId id="292" r:id="rId9"/>
    <p:sldId id="294" r:id="rId10"/>
    <p:sldId id="299" r:id="rId11"/>
    <p:sldId id="296" r:id="rId12"/>
    <p:sldId id="298" r:id="rId13"/>
    <p:sldId id="289" r:id="rId14"/>
    <p:sldId id="300" r:id="rId15"/>
    <p:sldId id="301" r:id="rId16"/>
    <p:sldId id="293" r:id="rId17"/>
    <p:sldId id="290" r:id="rId18"/>
    <p:sldId id="302" r:id="rId19"/>
    <p:sldId id="303" r:id="rId20"/>
    <p:sldId id="291" r:id="rId21"/>
  </p:sldIdLst>
  <p:sldSz cx="18288000" cy="10287000"/>
  <p:notesSz cx="6858000" cy="9144000"/>
  <p:embeddedFontLst>
    <p:embeddedFont>
      <p:font typeface="Arial Black" panose="020B0A04020102020204" pitchFamily="34" charset="0"/>
      <p:bold r:id="rId23"/>
    </p:embeddedFont>
    <p:embeddedFont>
      <p:font typeface="League Spartan" panose="020B0604020202020204" charset="-18"/>
      <p:regular r:id="rId24"/>
    </p:embeddedFont>
    <p:embeddedFont>
      <p:font typeface="Sanchez" panose="020B0604020202020204" charset="-18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F58756-57EF-DC37-3416-2C0B15541A4E}" name="Syruček Petr" initials="SP" userId="S::petr.syrucek@mmr.cz::97e64c22-1558-4118-b870-fb3e9ebc6c19" providerId="AD"/>
  <p188:author id="{BC2CC97F-157F-BAF8-6699-B481D4683195}" name="Vepřková Radka" initials="VR" userId="S::radka.veprkova@mmr.cz::659b730a-32b6-4e46-a8ea-80c277efac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78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3F9C84-6CBF-41BE-91A8-B40D76EE06A2}" type="doc">
      <dgm:prSet loTypeId="urn:microsoft.com/office/officeart/2005/8/layout/vProcess5" loCatId="process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CEC1507-20FA-4D5A-9AFC-482ABD1D442B}">
      <dgm:prSet/>
      <dgm:spPr/>
      <dgm:t>
        <a:bodyPr/>
        <a:lstStyle/>
        <a:p>
          <a:r>
            <a:rPr lang="cs-CZ" dirty="0"/>
            <a:t>Funkce ze zákona – dostupnost bydlení pro obyvatele města</a:t>
          </a:r>
          <a:endParaRPr lang="en-US" dirty="0"/>
        </a:p>
      </dgm:t>
    </dgm:pt>
    <dgm:pt modelId="{2F062FB5-C391-43CE-A07F-63956CD31F68}" type="parTrans" cxnId="{EE9377CE-65CC-468C-93DD-24D7ACF90895}">
      <dgm:prSet/>
      <dgm:spPr/>
      <dgm:t>
        <a:bodyPr/>
        <a:lstStyle/>
        <a:p>
          <a:endParaRPr lang="en-US"/>
        </a:p>
      </dgm:t>
    </dgm:pt>
    <dgm:pt modelId="{F0318A2A-89FB-49BA-ABD3-5D32F6F6E719}" type="sibTrans" cxnId="{EE9377CE-65CC-468C-93DD-24D7ACF90895}">
      <dgm:prSet/>
      <dgm:spPr/>
      <dgm:t>
        <a:bodyPr/>
        <a:lstStyle/>
        <a:p>
          <a:endParaRPr lang="en-US" dirty="0"/>
        </a:p>
      </dgm:t>
    </dgm:pt>
    <dgm:pt modelId="{D9A91C95-2FF7-4504-ABC8-A47D8137D6BB}">
      <dgm:prSet/>
      <dgm:spPr/>
      <dgm:t>
        <a:bodyPr/>
        <a:lstStyle/>
        <a:p>
          <a:r>
            <a:rPr lang="cs-CZ" dirty="0"/>
            <a:t>Lidskoprávní funkce – naplňování LZPS</a:t>
          </a:r>
          <a:endParaRPr lang="en-US" dirty="0"/>
        </a:p>
      </dgm:t>
    </dgm:pt>
    <dgm:pt modelId="{B7DF550E-F851-445E-A7B9-87BA1046E203}" type="parTrans" cxnId="{8437F318-21AA-4CC5-B075-4155FDF27FF3}">
      <dgm:prSet/>
      <dgm:spPr/>
      <dgm:t>
        <a:bodyPr/>
        <a:lstStyle/>
        <a:p>
          <a:endParaRPr lang="en-US"/>
        </a:p>
      </dgm:t>
    </dgm:pt>
    <dgm:pt modelId="{9A4D7E8F-6BE0-4F3A-89B7-BA545D688967}" type="sibTrans" cxnId="{8437F318-21AA-4CC5-B075-4155FDF27FF3}">
      <dgm:prSet/>
      <dgm:spPr/>
      <dgm:t>
        <a:bodyPr/>
        <a:lstStyle/>
        <a:p>
          <a:endParaRPr lang="en-US" dirty="0"/>
        </a:p>
      </dgm:t>
    </dgm:pt>
    <dgm:pt modelId="{4C2B6D47-4CFA-4366-A067-858101196E80}">
      <dgm:prSet/>
      <dgm:spPr/>
      <dgm:t>
        <a:bodyPr/>
        <a:lstStyle/>
        <a:p>
          <a:r>
            <a:rPr lang="cs-CZ" dirty="0"/>
            <a:t>Sociální funkce – podpora sociálního začleňování, zvýšení zaměstnatelnosti</a:t>
          </a:r>
          <a:endParaRPr lang="en-US" dirty="0"/>
        </a:p>
      </dgm:t>
    </dgm:pt>
    <dgm:pt modelId="{962DD4BF-3ECE-40EE-B1D7-E086D2AF1C00}" type="parTrans" cxnId="{33B808AD-DAA9-404A-B023-5EA75DAE7E99}">
      <dgm:prSet/>
      <dgm:spPr/>
      <dgm:t>
        <a:bodyPr/>
        <a:lstStyle/>
        <a:p>
          <a:endParaRPr lang="en-US"/>
        </a:p>
      </dgm:t>
    </dgm:pt>
    <dgm:pt modelId="{AD575E1C-966E-4BF6-B4ED-03EE3483C98B}" type="sibTrans" cxnId="{33B808AD-DAA9-404A-B023-5EA75DAE7E99}">
      <dgm:prSet/>
      <dgm:spPr/>
      <dgm:t>
        <a:bodyPr/>
        <a:lstStyle/>
        <a:p>
          <a:endParaRPr lang="en-US" dirty="0"/>
        </a:p>
      </dgm:t>
    </dgm:pt>
    <dgm:pt modelId="{98EEE951-5B22-4197-B31B-301F33768FEC}">
      <dgm:prSet/>
      <dgm:spPr/>
      <dgm:t>
        <a:bodyPr/>
        <a:lstStyle/>
        <a:p>
          <a:r>
            <a:rPr lang="cs-CZ" dirty="0"/>
            <a:t>Ekonomická funkce – návratnost financí – vykročení z bludného kruhu SS</a:t>
          </a:r>
          <a:endParaRPr lang="en-US" dirty="0"/>
        </a:p>
      </dgm:t>
    </dgm:pt>
    <dgm:pt modelId="{1107B00E-A436-4958-866F-CEA452BA7B6A}" type="parTrans" cxnId="{AC9633F1-5097-467D-92BA-E1A9A050D711}">
      <dgm:prSet/>
      <dgm:spPr/>
      <dgm:t>
        <a:bodyPr/>
        <a:lstStyle/>
        <a:p>
          <a:endParaRPr lang="en-US"/>
        </a:p>
      </dgm:t>
    </dgm:pt>
    <dgm:pt modelId="{A3094CDC-2A30-44D8-BCF3-1E3431958312}" type="sibTrans" cxnId="{AC9633F1-5097-467D-92BA-E1A9A050D711}">
      <dgm:prSet/>
      <dgm:spPr/>
      <dgm:t>
        <a:bodyPr/>
        <a:lstStyle/>
        <a:p>
          <a:endParaRPr lang="en-US"/>
        </a:p>
      </dgm:t>
    </dgm:pt>
    <dgm:pt modelId="{E57B1CEC-DA11-4B78-891B-E9C0A5CF48C9}" type="pres">
      <dgm:prSet presAssocID="{BF3F9C84-6CBF-41BE-91A8-B40D76EE06A2}" presName="outerComposite" presStyleCnt="0">
        <dgm:presLayoutVars>
          <dgm:chMax val="5"/>
          <dgm:dir/>
          <dgm:resizeHandles val="exact"/>
        </dgm:presLayoutVars>
      </dgm:prSet>
      <dgm:spPr/>
    </dgm:pt>
    <dgm:pt modelId="{6007FCA0-7889-490D-AEBE-368EE70E32F7}" type="pres">
      <dgm:prSet presAssocID="{BF3F9C84-6CBF-41BE-91A8-B40D76EE06A2}" presName="dummyMaxCanvas" presStyleCnt="0">
        <dgm:presLayoutVars/>
      </dgm:prSet>
      <dgm:spPr/>
    </dgm:pt>
    <dgm:pt modelId="{ECDFED18-E6C6-43E7-8D29-3D7FBE248F38}" type="pres">
      <dgm:prSet presAssocID="{BF3F9C84-6CBF-41BE-91A8-B40D76EE06A2}" presName="FourNodes_1" presStyleLbl="node1" presStyleIdx="0" presStyleCnt="4" custLinFactY="-1507" custLinFactNeighborX="512" custLinFactNeighborY="-100000">
        <dgm:presLayoutVars>
          <dgm:bulletEnabled val="1"/>
        </dgm:presLayoutVars>
      </dgm:prSet>
      <dgm:spPr/>
    </dgm:pt>
    <dgm:pt modelId="{72AA59C3-7B57-4BDB-BDC0-F4B339FD4738}" type="pres">
      <dgm:prSet presAssocID="{BF3F9C84-6CBF-41BE-91A8-B40D76EE06A2}" presName="FourNodes_2" presStyleLbl="node1" presStyleIdx="1" presStyleCnt="4">
        <dgm:presLayoutVars>
          <dgm:bulletEnabled val="1"/>
        </dgm:presLayoutVars>
      </dgm:prSet>
      <dgm:spPr/>
    </dgm:pt>
    <dgm:pt modelId="{05D40FA7-50CC-48F5-886F-6FD2889198B4}" type="pres">
      <dgm:prSet presAssocID="{BF3F9C84-6CBF-41BE-91A8-B40D76EE06A2}" presName="FourNodes_3" presStyleLbl="node1" presStyleIdx="2" presStyleCnt="4">
        <dgm:presLayoutVars>
          <dgm:bulletEnabled val="1"/>
        </dgm:presLayoutVars>
      </dgm:prSet>
      <dgm:spPr/>
    </dgm:pt>
    <dgm:pt modelId="{FD81B947-CC2B-424D-AF84-A388F2C48049}" type="pres">
      <dgm:prSet presAssocID="{BF3F9C84-6CBF-41BE-91A8-B40D76EE06A2}" presName="FourNodes_4" presStyleLbl="node1" presStyleIdx="3" presStyleCnt="4">
        <dgm:presLayoutVars>
          <dgm:bulletEnabled val="1"/>
        </dgm:presLayoutVars>
      </dgm:prSet>
      <dgm:spPr/>
    </dgm:pt>
    <dgm:pt modelId="{222ECC2B-623E-4C6B-A8F7-C42BF55CB517}" type="pres">
      <dgm:prSet presAssocID="{BF3F9C84-6CBF-41BE-91A8-B40D76EE06A2}" presName="FourConn_1-2" presStyleLbl="fgAccFollowNode1" presStyleIdx="0" presStyleCnt="3">
        <dgm:presLayoutVars>
          <dgm:bulletEnabled val="1"/>
        </dgm:presLayoutVars>
      </dgm:prSet>
      <dgm:spPr/>
    </dgm:pt>
    <dgm:pt modelId="{2E51B629-FF2A-4C6C-9BDD-82CB26D3A208}" type="pres">
      <dgm:prSet presAssocID="{BF3F9C84-6CBF-41BE-91A8-B40D76EE06A2}" presName="FourConn_2-3" presStyleLbl="fgAccFollowNode1" presStyleIdx="1" presStyleCnt="3">
        <dgm:presLayoutVars>
          <dgm:bulletEnabled val="1"/>
        </dgm:presLayoutVars>
      </dgm:prSet>
      <dgm:spPr/>
    </dgm:pt>
    <dgm:pt modelId="{CE2B58A3-53AD-4478-B361-1786E5D82186}" type="pres">
      <dgm:prSet presAssocID="{BF3F9C84-6CBF-41BE-91A8-B40D76EE06A2}" presName="FourConn_3-4" presStyleLbl="fgAccFollowNode1" presStyleIdx="2" presStyleCnt="3">
        <dgm:presLayoutVars>
          <dgm:bulletEnabled val="1"/>
        </dgm:presLayoutVars>
      </dgm:prSet>
      <dgm:spPr/>
    </dgm:pt>
    <dgm:pt modelId="{C14E2A58-2C01-4B08-8989-D1D880335C6E}" type="pres">
      <dgm:prSet presAssocID="{BF3F9C84-6CBF-41BE-91A8-B40D76EE06A2}" presName="FourNodes_1_text" presStyleLbl="node1" presStyleIdx="3" presStyleCnt="4">
        <dgm:presLayoutVars>
          <dgm:bulletEnabled val="1"/>
        </dgm:presLayoutVars>
      </dgm:prSet>
      <dgm:spPr/>
    </dgm:pt>
    <dgm:pt modelId="{17A37081-0F26-47E7-A46A-618A8DC46564}" type="pres">
      <dgm:prSet presAssocID="{BF3F9C84-6CBF-41BE-91A8-B40D76EE06A2}" presName="FourNodes_2_text" presStyleLbl="node1" presStyleIdx="3" presStyleCnt="4">
        <dgm:presLayoutVars>
          <dgm:bulletEnabled val="1"/>
        </dgm:presLayoutVars>
      </dgm:prSet>
      <dgm:spPr/>
    </dgm:pt>
    <dgm:pt modelId="{BC16D71D-FACD-4066-A8FD-D8DF4E161094}" type="pres">
      <dgm:prSet presAssocID="{BF3F9C84-6CBF-41BE-91A8-B40D76EE06A2}" presName="FourNodes_3_text" presStyleLbl="node1" presStyleIdx="3" presStyleCnt="4">
        <dgm:presLayoutVars>
          <dgm:bulletEnabled val="1"/>
        </dgm:presLayoutVars>
      </dgm:prSet>
      <dgm:spPr/>
    </dgm:pt>
    <dgm:pt modelId="{47DC291C-02E9-4FF5-B50A-27275689146E}" type="pres">
      <dgm:prSet presAssocID="{BF3F9C84-6CBF-41BE-91A8-B40D76EE06A2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B601406-54D1-47BF-A359-05343483557B}" type="presOf" srcId="{9A4D7E8F-6BE0-4F3A-89B7-BA545D688967}" destId="{2E51B629-FF2A-4C6C-9BDD-82CB26D3A208}" srcOrd="0" destOrd="0" presId="urn:microsoft.com/office/officeart/2005/8/layout/vProcess5"/>
    <dgm:cxn modelId="{DD793D11-16CF-4468-87DF-2B3755B671A0}" type="presOf" srcId="{D9A91C95-2FF7-4504-ABC8-A47D8137D6BB}" destId="{72AA59C3-7B57-4BDB-BDC0-F4B339FD4738}" srcOrd="0" destOrd="0" presId="urn:microsoft.com/office/officeart/2005/8/layout/vProcess5"/>
    <dgm:cxn modelId="{8437F318-21AA-4CC5-B075-4155FDF27FF3}" srcId="{BF3F9C84-6CBF-41BE-91A8-B40D76EE06A2}" destId="{D9A91C95-2FF7-4504-ABC8-A47D8137D6BB}" srcOrd="1" destOrd="0" parTransId="{B7DF550E-F851-445E-A7B9-87BA1046E203}" sibTransId="{9A4D7E8F-6BE0-4F3A-89B7-BA545D688967}"/>
    <dgm:cxn modelId="{B797081C-0FB4-45CE-B9EC-DDB11FFBAE5B}" type="presOf" srcId="{AD575E1C-966E-4BF6-B4ED-03EE3483C98B}" destId="{CE2B58A3-53AD-4478-B361-1786E5D82186}" srcOrd="0" destOrd="0" presId="urn:microsoft.com/office/officeart/2005/8/layout/vProcess5"/>
    <dgm:cxn modelId="{803C5D20-3A8F-42EA-8C06-5EE005C139CA}" type="presOf" srcId="{4C2B6D47-4CFA-4366-A067-858101196E80}" destId="{05D40FA7-50CC-48F5-886F-6FD2889198B4}" srcOrd="0" destOrd="0" presId="urn:microsoft.com/office/officeart/2005/8/layout/vProcess5"/>
    <dgm:cxn modelId="{33466966-B28A-4013-ACE6-BAE8DA546202}" type="presOf" srcId="{9CEC1507-20FA-4D5A-9AFC-482ABD1D442B}" destId="{C14E2A58-2C01-4B08-8989-D1D880335C6E}" srcOrd="1" destOrd="0" presId="urn:microsoft.com/office/officeart/2005/8/layout/vProcess5"/>
    <dgm:cxn modelId="{07C0BA4F-0106-410E-93F3-A0C2B60D7E54}" type="presOf" srcId="{F0318A2A-89FB-49BA-ABD3-5D32F6F6E719}" destId="{222ECC2B-623E-4C6B-A8F7-C42BF55CB517}" srcOrd="0" destOrd="0" presId="urn:microsoft.com/office/officeart/2005/8/layout/vProcess5"/>
    <dgm:cxn modelId="{24572C88-75F2-4A5F-94EC-533034A5BF52}" type="presOf" srcId="{4C2B6D47-4CFA-4366-A067-858101196E80}" destId="{BC16D71D-FACD-4066-A8FD-D8DF4E161094}" srcOrd="1" destOrd="0" presId="urn:microsoft.com/office/officeart/2005/8/layout/vProcess5"/>
    <dgm:cxn modelId="{598D1A8D-0654-4A36-BCA5-1150EC0E12D5}" type="presOf" srcId="{98EEE951-5B22-4197-B31B-301F33768FEC}" destId="{FD81B947-CC2B-424D-AF84-A388F2C48049}" srcOrd="0" destOrd="0" presId="urn:microsoft.com/office/officeart/2005/8/layout/vProcess5"/>
    <dgm:cxn modelId="{33B808AD-DAA9-404A-B023-5EA75DAE7E99}" srcId="{BF3F9C84-6CBF-41BE-91A8-B40D76EE06A2}" destId="{4C2B6D47-4CFA-4366-A067-858101196E80}" srcOrd="2" destOrd="0" parTransId="{962DD4BF-3ECE-40EE-B1D7-E086D2AF1C00}" sibTransId="{AD575E1C-966E-4BF6-B4ED-03EE3483C98B}"/>
    <dgm:cxn modelId="{9F2D05B5-20EF-4C8D-9BED-747A0F9E62F5}" type="presOf" srcId="{D9A91C95-2FF7-4504-ABC8-A47D8137D6BB}" destId="{17A37081-0F26-47E7-A46A-618A8DC46564}" srcOrd="1" destOrd="0" presId="urn:microsoft.com/office/officeart/2005/8/layout/vProcess5"/>
    <dgm:cxn modelId="{C6A7F6BE-170D-40AC-A700-8503D639DFFE}" type="presOf" srcId="{98EEE951-5B22-4197-B31B-301F33768FEC}" destId="{47DC291C-02E9-4FF5-B50A-27275689146E}" srcOrd="1" destOrd="0" presId="urn:microsoft.com/office/officeart/2005/8/layout/vProcess5"/>
    <dgm:cxn modelId="{EE9377CE-65CC-468C-93DD-24D7ACF90895}" srcId="{BF3F9C84-6CBF-41BE-91A8-B40D76EE06A2}" destId="{9CEC1507-20FA-4D5A-9AFC-482ABD1D442B}" srcOrd="0" destOrd="0" parTransId="{2F062FB5-C391-43CE-A07F-63956CD31F68}" sibTransId="{F0318A2A-89FB-49BA-ABD3-5D32F6F6E719}"/>
    <dgm:cxn modelId="{B99FD9D7-AC6A-4554-8627-EF6DA66FB406}" type="presOf" srcId="{BF3F9C84-6CBF-41BE-91A8-B40D76EE06A2}" destId="{E57B1CEC-DA11-4B78-891B-E9C0A5CF48C9}" srcOrd="0" destOrd="0" presId="urn:microsoft.com/office/officeart/2005/8/layout/vProcess5"/>
    <dgm:cxn modelId="{4C80B0DB-5D64-4292-A9AE-389C1A2150DA}" type="presOf" srcId="{9CEC1507-20FA-4D5A-9AFC-482ABD1D442B}" destId="{ECDFED18-E6C6-43E7-8D29-3D7FBE248F38}" srcOrd="0" destOrd="0" presId="urn:microsoft.com/office/officeart/2005/8/layout/vProcess5"/>
    <dgm:cxn modelId="{AC9633F1-5097-467D-92BA-E1A9A050D711}" srcId="{BF3F9C84-6CBF-41BE-91A8-B40D76EE06A2}" destId="{98EEE951-5B22-4197-B31B-301F33768FEC}" srcOrd="3" destOrd="0" parTransId="{1107B00E-A436-4958-866F-CEA452BA7B6A}" sibTransId="{A3094CDC-2A30-44D8-BCF3-1E3431958312}"/>
    <dgm:cxn modelId="{1CB9AB96-F3F9-4D7B-94D5-CDF996EC9F9E}" type="presParOf" srcId="{E57B1CEC-DA11-4B78-891B-E9C0A5CF48C9}" destId="{6007FCA0-7889-490D-AEBE-368EE70E32F7}" srcOrd="0" destOrd="0" presId="urn:microsoft.com/office/officeart/2005/8/layout/vProcess5"/>
    <dgm:cxn modelId="{CAB68628-800E-448E-8DD1-58DB7805EEF7}" type="presParOf" srcId="{E57B1CEC-DA11-4B78-891B-E9C0A5CF48C9}" destId="{ECDFED18-E6C6-43E7-8D29-3D7FBE248F38}" srcOrd="1" destOrd="0" presId="urn:microsoft.com/office/officeart/2005/8/layout/vProcess5"/>
    <dgm:cxn modelId="{7FEC1FD7-40A8-415A-B808-0396E3897D97}" type="presParOf" srcId="{E57B1CEC-DA11-4B78-891B-E9C0A5CF48C9}" destId="{72AA59C3-7B57-4BDB-BDC0-F4B339FD4738}" srcOrd="2" destOrd="0" presId="urn:microsoft.com/office/officeart/2005/8/layout/vProcess5"/>
    <dgm:cxn modelId="{6F9647CF-9905-428B-8174-A1E868EDC014}" type="presParOf" srcId="{E57B1CEC-DA11-4B78-891B-E9C0A5CF48C9}" destId="{05D40FA7-50CC-48F5-886F-6FD2889198B4}" srcOrd="3" destOrd="0" presId="urn:microsoft.com/office/officeart/2005/8/layout/vProcess5"/>
    <dgm:cxn modelId="{C165C4CE-EA71-42BC-BD87-6F81DFA02BBF}" type="presParOf" srcId="{E57B1CEC-DA11-4B78-891B-E9C0A5CF48C9}" destId="{FD81B947-CC2B-424D-AF84-A388F2C48049}" srcOrd="4" destOrd="0" presId="urn:microsoft.com/office/officeart/2005/8/layout/vProcess5"/>
    <dgm:cxn modelId="{F6F558CA-E9E6-46E2-A8D3-C4D0508EBA8B}" type="presParOf" srcId="{E57B1CEC-DA11-4B78-891B-E9C0A5CF48C9}" destId="{222ECC2B-623E-4C6B-A8F7-C42BF55CB517}" srcOrd="5" destOrd="0" presId="urn:microsoft.com/office/officeart/2005/8/layout/vProcess5"/>
    <dgm:cxn modelId="{A8B4DB53-C4C5-4126-AAA3-07C604263421}" type="presParOf" srcId="{E57B1CEC-DA11-4B78-891B-E9C0A5CF48C9}" destId="{2E51B629-FF2A-4C6C-9BDD-82CB26D3A208}" srcOrd="6" destOrd="0" presId="urn:microsoft.com/office/officeart/2005/8/layout/vProcess5"/>
    <dgm:cxn modelId="{E58B5D64-15C5-42CF-8F1B-C92F2841945E}" type="presParOf" srcId="{E57B1CEC-DA11-4B78-891B-E9C0A5CF48C9}" destId="{CE2B58A3-53AD-4478-B361-1786E5D82186}" srcOrd="7" destOrd="0" presId="urn:microsoft.com/office/officeart/2005/8/layout/vProcess5"/>
    <dgm:cxn modelId="{5DF213F0-EDEA-47DA-A184-ED92AF2AD3B1}" type="presParOf" srcId="{E57B1CEC-DA11-4B78-891B-E9C0A5CF48C9}" destId="{C14E2A58-2C01-4B08-8989-D1D880335C6E}" srcOrd="8" destOrd="0" presId="urn:microsoft.com/office/officeart/2005/8/layout/vProcess5"/>
    <dgm:cxn modelId="{1874312D-29E2-4098-AC07-C82E8E1B858A}" type="presParOf" srcId="{E57B1CEC-DA11-4B78-891B-E9C0A5CF48C9}" destId="{17A37081-0F26-47E7-A46A-618A8DC46564}" srcOrd="9" destOrd="0" presId="urn:microsoft.com/office/officeart/2005/8/layout/vProcess5"/>
    <dgm:cxn modelId="{E2F3D65A-0850-4870-9FEE-ADB8D721A3C3}" type="presParOf" srcId="{E57B1CEC-DA11-4B78-891B-E9C0A5CF48C9}" destId="{BC16D71D-FACD-4066-A8FD-D8DF4E161094}" srcOrd="10" destOrd="0" presId="urn:microsoft.com/office/officeart/2005/8/layout/vProcess5"/>
    <dgm:cxn modelId="{05A49FB9-E222-465E-A253-D2DF715DFE74}" type="presParOf" srcId="{E57B1CEC-DA11-4B78-891B-E9C0A5CF48C9}" destId="{47DC291C-02E9-4FF5-B50A-27275689146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2FD3D1-867E-4E14-B7B5-70CACFB86671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F90E9B4-2D96-4730-A913-7B8FEE2DA823}">
      <dgm:prSet phldrT="[Text]"/>
      <dgm:spPr/>
      <dgm:t>
        <a:bodyPr/>
        <a:lstStyle/>
        <a:p>
          <a:r>
            <a:rPr lang="cs-CZ" dirty="0"/>
            <a:t>Nezabavitelná částka na jednotlivce 12 705</a:t>
          </a:r>
        </a:p>
      </dgm:t>
    </dgm:pt>
    <dgm:pt modelId="{100C2896-F47A-45CC-87EA-264CF012032D}" type="parTrans" cxnId="{DAE73F8E-6904-4DBB-A229-51BEB1CF4B4F}">
      <dgm:prSet/>
      <dgm:spPr/>
      <dgm:t>
        <a:bodyPr/>
        <a:lstStyle/>
        <a:p>
          <a:endParaRPr lang="cs-CZ"/>
        </a:p>
      </dgm:t>
    </dgm:pt>
    <dgm:pt modelId="{6BF08032-A65A-49DB-A74F-C0AC3F27AE22}" type="sibTrans" cxnId="{DAE73F8E-6904-4DBB-A229-51BEB1CF4B4F}">
      <dgm:prSet/>
      <dgm:spPr/>
      <dgm:t>
        <a:bodyPr/>
        <a:lstStyle/>
        <a:p>
          <a:endParaRPr lang="cs-CZ"/>
        </a:p>
      </dgm:t>
    </dgm:pt>
    <dgm:pt modelId="{B402208C-DBCE-4275-B2BB-238DE0DFEB58}">
      <dgm:prSet phldrT="[Text]"/>
      <dgm:spPr/>
      <dgm:t>
        <a:bodyPr/>
        <a:lstStyle/>
        <a:p>
          <a:r>
            <a:rPr lang="cs-CZ" dirty="0"/>
            <a:t>Nezabavitelná částka na 1 osobu 3176</a:t>
          </a:r>
        </a:p>
      </dgm:t>
    </dgm:pt>
    <dgm:pt modelId="{AC02E560-A0B9-4DD3-8907-8EFEE903325D}" type="parTrans" cxnId="{7C2EC4EB-9684-4B74-AEF8-13B3C577C608}">
      <dgm:prSet/>
      <dgm:spPr/>
      <dgm:t>
        <a:bodyPr/>
        <a:lstStyle/>
        <a:p>
          <a:endParaRPr lang="cs-CZ"/>
        </a:p>
      </dgm:t>
    </dgm:pt>
    <dgm:pt modelId="{3271A215-31A0-4FFC-8351-F4AAFCD49840}" type="sibTrans" cxnId="{7C2EC4EB-9684-4B74-AEF8-13B3C577C608}">
      <dgm:prSet/>
      <dgm:spPr/>
      <dgm:t>
        <a:bodyPr/>
        <a:lstStyle/>
        <a:p>
          <a:endParaRPr lang="cs-CZ"/>
        </a:p>
      </dgm:t>
    </dgm:pt>
    <dgm:pt modelId="{EB4EABF8-FCAE-4ED1-9261-9F0327A14C8B}">
      <dgm:prSet phldrT="[Text]"/>
      <dgm:spPr/>
      <dgm:t>
        <a:bodyPr/>
        <a:lstStyle/>
        <a:p>
          <a:r>
            <a:rPr lang="cs-CZ" dirty="0"/>
            <a:t>1/3 k nezabavitelné částce </a:t>
          </a:r>
        </a:p>
        <a:p>
          <a:r>
            <a:rPr lang="cs-CZ" dirty="0"/>
            <a:t>2181</a:t>
          </a:r>
        </a:p>
      </dgm:t>
    </dgm:pt>
    <dgm:pt modelId="{BA2D4E33-D4E6-43EB-977F-AD410A9B6F59}" type="parTrans" cxnId="{BC9E527B-9389-4950-A2AC-D931D24501F2}">
      <dgm:prSet/>
      <dgm:spPr/>
      <dgm:t>
        <a:bodyPr/>
        <a:lstStyle/>
        <a:p>
          <a:endParaRPr lang="cs-CZ"/>
        </a:p>
      </dgm:t>
    </dgm:pt>
    <dgm:pt modelId="{95D7C622-B9B1-49B2-B731-0B5D525F03B6}" type="sibTrans" cxnId="{BC9E527B-9389-4950-A2AC-D931D24501F2}">
      <dgm:prSet/>
      <dgm:spPr/>
      <dgm:t>
        <a:bodyPr/>
        <a:lstStyle/>
        <a:p>
          <a:endParaRPr lang="cs-CZ"/>
        </a:p>
      </dgm:t>
    </dgm:pt>
    <dgm:pt modelId="{50EAC6E8-6888-482B-B98D-5D2AC0C829BA}">
      <dgm:prSet phldrT="[Text]"/>
      <dgm:spPr/>
      <dgm:t>
        <a:bodyPr/>
        <a:lstStyle/>
        <a:p>
          <a:r>
            <a:rPr lang="cs-CZ" dirty="0"/>
            <a:t>Srážka nepřednostní1/3</a:t>
          </a:r>
        </a:p>
        <a:p>
          <a:r>
            <a:rPr lang="cs-CZ" dirty="0"/>
            <a:t>2181 </a:t>
          </a:r>
        </a:p>
      </dgm:t>
    </dgm:pt>
    <dgm:pt modelId="{1CED8697-A6D6-433B-93EA-BD577CA72AFF}" type="parTrans" cxnId="{ACE393F2-3EE2-421C-88BB-F8A780A65FE9}">
      <dgm:prSet/>
      <dgm:spPr/>
      <dgm:t>
        <a:bodyPr/>
        <a:lstStyle/>
        <a:p>
          <a:endParaRPr lang="cs-CZ"/>
        </a:p>
      </dgm:t>
    </dgm:pt>
    <dgm:pt modelId="{F5980BAB-AECC-4593-9618-7E178D191728}" type="sibTrans" cxnId="{ACE393F2-3EE2-421C-88BB-F8A780A65FE9}">
      <dgm:prSet/>
      <dgm:spPr/>
      <dgm:t>
        <a:bodyPr/>
        <a:lstStyle/>
        <a:p>
          <a:endParaRPr lang="cs-CZ"/>
        </a:p>
      </dgm:t>
    </dgm:pt>
    <dgm:pt modelId="{B8A99ABC-2C0F-4A32-A1E6-62E219F316A2}">
      <dgm:prSet phldrT="[Text]"/>
      <dgm:spPr/>
      <dgm:t>
        <a:bodyPr/>
        <a:lstStyle/>
        <a:p>
          <a:r>
            <a:rPr lang="cs-CZ" dirty="0"/>
            <a:t>Nezabavitelná částka na 1 osobu  3176</a:t>
          </a:r>
        </a:p>
      </dgm:t>
    </dgm:pt>
    <dgm:pt modelId="{A48851BC-ACA0-4BE5-887A-C845FAB87405}" type="parTrans" cxnId="{00C95EB6-37F6-4722-A42A-63FBAD66B54E}">
      <dgm:prSet/>
      <dgm:spPr/>
      <dgm:t>
        <a:bodyPr/>
        <a:lstStyle/>
        <a:p>
          <a:endParaRPr lang="cs-CZ"/>
        </a:p>
      </dgm:t>
    </dgm:pt>
    <dgm:pt modelId="{93961EE3-04B4-45B1-9C4B-2D385296EC50}" type="sibTrans" cxnId="{00C95EB6-37F6-4722-A42A-63FBAD66B54E}">
      <dgm:prSet/>
      <dgm:spPr/>
      <dgm:t>
        <a:bodyPr/>
        <a:lstStyle/>
        <a:p>
          <a:endParaRPr lang="cs-CZ"/>
        </a:p>
      </dgm:t>
    </dgm:pt>
    <dgm:pt modelId="{3E068D5A-0A8A-4DC7-9D4C-BED75AD090FC}">
      <dgm:prSet phldrT="[Text]"/>
      <dgm:spPr/>
      <dgm:t>
        <a:bodyPr/>
        <a:lstStyle/>
        <a:p>
          <a:r>
            <a:rPr lang="cs-CZ" dirty="0"/>
            <a:t>Přednostní 2/3</a:t>
          </a:r>
        </a:p>
        <a:p>
          <a:r>
            <a:rPr lang="cs-CZ" dirty="0"/>
            <a:t>4326 </a:t>
          </a:r>
        </a:p>
      </dgm:t>
    </dgm:pt>
    <dgm:pt modelId="{7591DBB7-0A7A-436B-8BE5-EC1C2240B8C1}" type="parTrans" cxnId="{6F545DDB-64D3-4D42-BF08-ADEBD630CAE6}">
      <dgm:prSet/>
      <dgm:spPr/>
      <dgm:t>
        <a:bodyPr/>
        <a:lstStyle/>
        <a:p>
          <a:endParaRPr lang="cs-CZ"/>
        </a:p>
      </dgm:t>
    </dgm:pt>
    <dgm:pt modelId="{6AFE9BAA-0904-416B-B1BA-78548A489A99}" type="sibTrans" cxnId="{6F545DDB-64D3-4D42-BF08-ADEBD630CAE6}">
      <dgm:prSet/>
      <dgm:spPr/>
      <dgm:t>
        <a:bodyPr/>
        <a:lstStyle/>
        <a:p>
          <a:endParaRPr lang="cs-CZ"/>
        </a:p>
      </dgm:t>
    </dgm:pt>
    <dgm:pt modelId="{77668C74-0CBC-4D17-8FE9-6AA72A0C0C8C}" type="pres">
      <dgm:prSet presAssocID="{692FD3D1-867E-4E14-B7B5-70CACFB866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4DC8CC7-539B-4C90-9760-8F4FF21FA9FD}" type="pres">
      <dgm:prSet presAssocID="{DF90E9B4-2D96-4730-A913-7B8FEE2DA823}" presName="vertOne" presStyleCnt="0"/>
      <dgm:spPr/>
    </dgm:pt>
    <dgm:pt modelId="{0F97BEBF-9E55-4066-B1A4-22214E40BDC8}" type="pres">
      <dgm:prSet presAssocID="{DF90E9B4-2D96-4730-A913-7B8FEE2DA823}" presName="txOne" presStyleLbl="node0" presStyleIdx="0" presStyleCnt="1" custLinFactNeighborX="-1208" custLinFactNeighborY="37700">
        <dgm:presLayoutVars>
          <dgm:chPref val="3"/>
        </dgm:presLayoutVars>
      </dgm:prSet>
      <dgm:spPr/>
    </dgm:pt>
    <dgm:pt modelId="{63E194FE-6D74-4DEE-A6FF-67D6F4A645F9}" type="pres">
      <dgm:prSet presAssocID="{DF90E9B4-2D96-4730-A913-7B8FEE2DA823}" presName="parTransOne" presStyleCnt="0"/>
      <dgm:spPr/>
    </dgm:pt>
    <dgm:pt modelId="{81FB1823-10FA-4392-A31C-50ADE5E8C6E4}" type="pres">
      <dgm:prSet presAssocID="{DF90E9B4-2D96-4730-A913-7B8FEE2DA823}" presName="horzOne" presStyleCnt="0"/>
      <dgm:spPr/>
    </dgm:pt>
    <dgm:pt modelId="{B48B98CB-6741-452B-9F50-A03191022C9C}" type="pres">
      <dgm:prSet presAssocID="{B402208C-DBCE-4275-B2BB-238DE0DFEB58}" presName="vertTwo" presStyleCnt="0"/>
      <dgm:spPr/>
    </dgm:pt>
    <dgm:pt modelId="{7695FD4D-623F-417E-ACE0-5BC3317EFB6C}" type="pres">
      <dgm:prSet presAssocID="{B402208C-DBCE-4275-B2BB-238DE0DFEB58}" presName="txTwo" presStyleLbl="node2" presStyleIdx="0" presStyleCnt="2" custScaleX="53085">
        <dgm:presLayoutVars>
          <dgm:chPref val="3"/>
        </dgm:presLayoutVars>
      </dgm:prSet>
      <dgm:spPr/>
    </dgm:pt>
    <dgm:pt modelId="{AD69C008-4B48-4CF7-B995-4D01103A319E}" type="pres">
      <dgm:prSet presAssocID="{B402208C-DBCE-4275-B2BB-238DE0DFEB58}" presName="parTransTwo" presStyleCnt="0"/>
      <dgm:spPr/>
    </dgm:pt>
    <dgm:pt modelId="{7C768C6A-9DC3-468B-88C1-D21949D84D52}" type="pres">
      <dgm:prSet presAssocID="{B402208C-DBCE-4275-B2BB-238DE0DFEB58}" presName="horzTwo" presStyleCnt="0"/>
      <dgm:spPr/>
    </dgm:pt>
    <dgm:pt modelId="{741BE0C1-32AE-42CF-BEC3-5193EF84571A}" type="pres">
      <dgm:prSet presAssocID="{EB4EABF8-FCAE-4ED1-9261-9F0327A14C8B}" presName="vertThree" presStyleCnt="0"/>
      <dgm:spPr/>
    </dgm:pt>
    <dgm:pt modelId="{4BEC93F0-3A6D-4A8F-AA97-C754B963F186}" type="pres">
      <dgm:prSet presAssocID="{EB4EABF8-FCAE-4ED1-9261-9F0327A14C8B}" presName="txThree" presStyleLbl="node3" presStyleIdx="0" presStyleCnt="3">
        <dgm:presLayoutVars>
          <dgm:chPref val="3"/>
        </dgm:presLayoutVars>
      </dgm:prSet>
      <dgm:spPr/>
    </dgm:pt>
    <dgm:pt modelId="{23F91E65-A8FE-44BF-9E27-310075600343}" type="pres">
      <dgm:prSet presAssocID="{EB4EABF8-FCAE-4ED1-9261-9F0327A14C8B}" presName="horzThree" presStyleCnt="0"/>
      <dgm:spPr/>
    </dgm:pt>
    <dgm:pt modelId="{E1E53934-F4D0-4469-A89E-0F64385CCCB0}" type="pres">
      <dgm:prSet presAssocID="{95D7C622-B9B1-49B2-B731-0B5D525F03B6}" presName="sibSpaceThree" presStyleCnt="0"/>
      <dgm:spPr/>
    </dgm:pt>
    <dgm:pt modelId="{AFF01976-A904-4795-8E7C-F148D0B5FFB0}" type="pres">
      <dgm:prSet presAssocID="{50EAC6E8-6888-482B-B98D-5D2AC0C829BA}" presName="vertThree" presStyleCnt="0"/>
      <dgm:spPr/>
    </dgm:pt>
    <dgm:pt modelId="{FE38F542-E41D-440B-BA97-22B2A2EDFCBB}" type="pres">
      <dgm:prSet presAssocID="{50EAC6E8-6888-482B-B98D-5D2AC0C829BA}" presName="txThree" presStyleLbl="node3" presStyleIdx="1" presStyleCnt="3">
        <dgm:presLayoutVars>
          <dgm:chPref val="3"/>
        </dgm:presLayoutVars>
      </dgm:prSet>
      <dgm:spPr/>
    </dgm:pt>
    <dgm:pt modelId="{7EDC6D7C-02E6-4855-B352-58750C2DDEC1}" type="pres">
      <dgm:prSet presAssocID="{50EAC6E8-6888-482B-B98D-5D2AC0C829BA}" presName="horzThree" presStyleCnt="0"/>
      <dgm:spPr/>
    </dgm:pt>
    <dgm:pt modelId="{3AB50899-F7DB-461E-9D51-B0044DF02D30}" type="pres">
      <dgm:prSet presAssocID="{3271A215-31A0-4FFC-8351-F4AAFCD49840}" presName="sibSpaceTwo" presStyleCnt="0"/>
      <dgm:spPr/>
    </dgm:pt>
    <dgm:pt modelId="{C1685D20-5997-4C11-9ACB-C026FEC63D83}" type="pres">
      <dgm:prSet presAssocID="{B8A99ABC-2C0F-4A32-A1E6-62E219F316A2}" presName="vertTwo" presStyleCnt="0"/>
      <dgm:spPr/>
    </dgm:pt>
    <dgm:pt modelId="{B9CE1335-CCD6-4250-8AA6-AC4927254471}" type="pres">
      <dgm:prSet presAssocID="{B8A99ABC-2C0F-4A32-A1E6-62E219F316A2}" presName="txTwo" presStyleLbl="node2" presStyleIdx="1" presStyleCnt="2" custLinFactNeighborX="-47134" custLinFactNeighborY="6499">
        <dgm:presLayoutVars>
          <dgm:chPref val="3"/>
        </dgm:presLayoutVars>
      </dgm:prSet>
      <dgm:spPr/>
    </dgm:pt>
    <dgm:pt modelId="{B8A403FF-3692-4A98-A571-6B198D3DEFA7}" type="pres">
      <dgm:prSet presAssocID="{B8A99ABC-2C0F-4A32-A1E6-62E219F316A2}" presName="parTransTwo" presStyleCnt="0"/>
      <dgm:spPr/>
    </dgm:pt>
    <dgm:pt modelId="{81EB3954-E2A8-4A0D-BFB5-AEF524C8E13E}" type="pres">
      <dgm:prSet presAssocID="{B8A99ABC-2C0F-4A32-A1E6-62E219F316A2}" presName="horzTwo" presStyleCnt="0"/>
      <dgm:spPr/>
    </dgm:pt>
    <dgm:pt modelId="{ADADDA64-53C4-450A-9B83-B03428A8DFA8}" type="pres">
      <dgm:prSet presAssocID="{3E068D5A-0A8A-4DC7-9D4C-BED75AD090FC}" presName="vertThree" presStyleCnt="0"/>
      <dgm:spPr/>
    </dgm:pt>
    <dgm:pt modelId="{1A36793C-8512-4FAC-A21A-4BEC51E59B8D}" type="pres">
      <dgm:prSet presAssocID="{3E068D5A-0A8A-4DC7-9D4C-BED75AD090FC}" presName="txThree" presStyleLbl="node3" presStyleIdx="2" presStyleCnt="3">
        <dgm:presLayoutVars>
          <dgm:chPref val="3"/>
        </dgm:presLayoutVars>
      </dgm:prSet>
      <dgm:spPr/>
    </dgm:pt>
    <dgm:pt modelId="{0D43EBB9-AB4D-4B0C-8020-8235E04FB9E8}" type="pres">
      <dgm:prSet presAssocID="{3E068D5A-0A8A-4DC7-9D4C-BED75AD090FC}" presName="horzThree" presStyleCnt="0"/>
      <dgm:spPr/>
    </dgm:pt>
  </dgm:ptLst>
  <dgm:cxnLst>
    <dgm:cxn modelId="{D2B65946-2173-4A88-9476-48D3E25216B9}" type="presOf" srcId="{B8A99ABC-2C0F-4A32-A1E6-62E219F316A2}" destId="{B9CE1335-CCD6-4250-8AA6-AC4927254471}" srcOrd="0" destOrd="0" presId="urn:microsoft.com/office/officeart/2005/8/layout/hierarchy4"/>
    <dgm:cxn modelId="{D0066E6B-5E8A-4EF3-A42E-B671A515DD98}" type="presOf" srcId="{692FD3D1-867E-4E14-B7B5-70CACFB86671}" destId="{77668C74-0CBC-4D17-8FE9-6AA72A0C0C8C}" srcOrd="0" destOrd="0" presId="urn:microsoft.com/office/officeart/2005/8/layout/hierarchy4"/>
    <dgm:cxn modelId="{EB6B6656-908D-4124-A822-1052871E8971}" type="presOf" srcId="{DF90E9B4-2D96-4730-A913-7B8FEE2DA823}" destId="{0F97BEBF-9E55-4066-B1A4-22214E40BDC8}" srcOrd="0" destOrd="0" presId="urn:microsoft.com/office/officeart/2005/8/layout/hierarchy4"/>
    <dgm:cxn modelId="{BC9E527B-9389-4950-A2AC-D931D24501F2}" srcId="{B402208C-DBCE-4275-B2BB-238DE0DFEB58}" destId="{EB4EABF8-FCAE-4ED1-9261-9F0327A14C8B}" srcOrd="0" destOrd="0" parTransId="{BA2D4E33-D4E6-43EB-977F-AD410A9B6F59}" sibTransId="{95D7C622-B9B1-49B2-B731-0B5D525F03B6}"/>
    <dgm:cxn modelId="{9071E283-9AC5-4D5F-AC8C-C9D88C03EB5F}" type="presOf" srcId="{50EAC6E8-6888-482B-B98D-5D2AC0C829BA}" destId="{FE38F542-E41D-440B-BA97-22B2A2EDFCBB}" srcOrd="0" destOrd="0" presId="urn:microsoft.com/office/officeart/2005/8/layout/hierarchy4"/>
    <dgm:cxn modelId="{DAE73F8E-6904-4DBB-A229-51BEB1CF4B4F}" srcId="{692FD3D1-867E-4E14-B7B5-70CACFB86671}" destId="{DF90E9B4-2D96-4730-A913-7B8FEE2DA823}" srcOrd="0" destOrd="0" parTransId="{100C2896-F47A-45CC-87EA-264CF012032D}" sibTransId="{6BF08032-A65A-49DB-A74F-C0AC3F27AE22}"/>
    <dgm:cxn modelId="{16DCFF99-E0CD-4134-8F99-7116E6701FF7}" type="presOf" srcId="{EB4EABF8-FCAE-4ED1-9261-9F0327A14C8B}" destId="{4BEC93F0-3A6D-4A8F-AA97-C754B963F186}" srcOrd="0" destOrd="0" presId="urn:microsoft.com/office/officeart/2005/8/layout/hierarchy4"/>
    <dgm:cxn modelId="{00C95EB6-37F6-4722-A42A-63FBAD66B54E}" srcId="{DF90E9B4-2D96-4730-A913-7B8FEE2DA823}" destId="{B8A99ABC-2C0F-4A32-A1E6-62E219F316A2}" srcOrd="1" destOrd="0" parTransId="{A48851BC-ACA0-4BE5-887A-C845FAB87405}" sibTransId="{93961EE3-04B4-45B1-9C4B-2D385296EC50}"/>
    <dgm:cxn modelId="{74CCA1B6-6772-4A7A-A4B6-99E6B5272542}" type="presOf" srcId="{3E068D5A-0A8A-4DC7-9D4C-BED75AD090FC}" destId="{1A36793C-8512-4FAC-A21A-4BEC51E59B8D}" srcOrd="0" destOrd="0" presId="urn:microsoft.com/office/officeart/2005/8/layout/hierarchy4"/>
    <dgm:cxn modelId="{DBE86EC4-3AC2-4B31-B474-10A4BF920774}" type="presOf" srcId="{B402208C-DBCE-4275-B2BB-238DE0DFEB58}" destId="{7695FD4D-623F-417E-ACE0-5BC3317EFB6C}" srcOrd="0" destOrd="0" presId="urn:microsoft.com/office/officeart/2005/8/layout/hierarchy4"/>
    <dgm:cxn modelId="{6F545DDB-64D3-4D42-BF08-ADEBD630CAE6}" srcId="{B8A99ABC-2C0F-4A32-A1E6-62E219F316A2}" destId="{3E068D5A-0A8A-4DC7-9D4C-BED75AD090FC}" srcOrd="0" destOrd="0" parTransId="{7591DBB7-0A7A-436B-8BE5-EC1C2240B8C1}" sibTransId="{6AFE9BAA-0904-416B-B1BA-78548A489A99}"/>
    <dgm:cxn modelId="{7C2EC4EB-9684-4B74-AEF8-13B3C577C608}" srcId="{DF90E9B4-2D96-4730-A913-7B8FEE2DA823}" destId="{B402208C-DBCE-4275-B2BB-238DE0DFEB58}" srcOrd="0" destOrd="0" parTransId="{AC02E560-A0B9-4DD3-8907-8EFEE903325D}" sibTransId="{3271A215-31A0-4FFC-8351-F4AAFCD49840}"/>
    <dgm:cxn modelId="{ACE393F2-3EE2-421C-88BB-F8A780A65FE9}" srcId="{B402208C-DBCE-4275-B2BB-238DE0DFEB58}" destId="{50EAC6E8-6888-482B-B98D-5D2AC0C829BA}" srcOrd="1" destOrd="0" parTransId="{1CED8697-A6D6-433B-93EA-BD577CA72AFF}" sibTransId="{F5980BAB-AECC-4593-9618-7E178D191728}"/>
    <dgm:cxn modelId="{20C3D78A-AD42-4B24-99E7-C3240939118D}" type="presParOf" srcId="{77668C74-0CBC-4D17-8FE9-6AA72A0C0C8C}" destId="{D4DC8CC7-539B-4C90-9760-8F4FF21FA9FD}" srcOrd="0" destOrd="0" presId="urn:microsoft.com/office/officeart/2005/8/layout/hierarchy4"/>
    <dgm:cxn modelId="{0A2C62E8-190E-416B-AA7C-5F17022EAE51}" type="presParOf" srcId="{D4DC8CC7-539B-4C90-9760-8F4FF21FA9FD}" destId="{0F97BEBF-9E55-4066-B1A4-22214E40BDC8}" srcOrd="0" destOrd="0" presId="urn:microsoft.com/office/officeart/2005/8/layout/hierarchy4"/>
    <dgm:cxn modelId="{688E3EC7-152E-47AA-9EA9-E9BAA17250A8}" type="presParOf" srcId="{D4DC8CC7-539B-4C90-9760-8F4FF21FA9FD}" destId="{63E194FE-6D74-4DEE-A6FF-67D6F4A645F9}" srcOrd="1" destOrd="0" presId="urn:microsoft.com/office/officeart/2005/8/layout/hierarchy4"/>
    <dgm:cxn modelId="{22F9AD9A-E907-44A9-9866-EFC96D695B3C}" type="presParOf" srcId="{D4DC8CC7-539B-4C90-9760-8F4FF21FA9FD}" destId="{81FB1823-10FA-4392-A31C-50ADE5E8C6E4}" srcOrd="2" destOrd="0" presId="urn:microsoft.com/office/officeart/2005/8/layout/hierarchy4"/>
    <dgm:cxn modelId="{808647FF-73CE-4088-BA68-693CF7F6AC4F}" type="presParOf" srcId="{81FB1823-10FA-4392-A31C-50ADE5E8C6E4}" destId="{B48B98CB-6741-452B-9F50-A03191022C9C}" srcOrd="0" destOrd="0" presId="urn:microsoft.com/office/officeart/2005/8/layout/hierarchy4"/>
    <dgm:cxn modelId="{88411ABE-42EB-4D72-A9AF-65B7BF6B3539}" type="presParOf" srcId="{B48B98CB-6741-452B-9F50-A03191022C9C}" destId="{7695FD4D-623F-417E-ACE0-5BC3317EFB6C}" srcOrd="0" destOrd="0" presId="urn:microsoft.com/office/officeart/2005/8/layout/hierarchy4"/>
    <dgm:cxn modelId="{D26C3A07-DCF2-4563-92AB-76EF4D4CF8A3}" type="presParOf" srcId="{B48B98CB-6741-452B-9F50-A03191022C9C}" destId="{AD69C008-4B48-4CF7-B995-4D01103A319E}" srcOrd="1" destOrd="0" presId="urn:microsoft.com/office/officeart/2005/8/layout/hierarchy4"/>
    <dgm:cxn modelId="{420D8B31-BF81-49C7-8F8B-1C093916FED3}" type="presParOf" srcId="{B48B98CB-6741-452B-9F50-A03191022C9C}" destId="{7C768C6A-9DC3-468B-88C1-D21949D84D52}" srcOrd="2" destOrd="0" presId="urn:microsoft.com/office/officeart/2005/8/layout/hierarchy4"/>
    <dgm:cxn modelId="{9A22DBB7-EF37-4816-B8CF-FF6AA14D1AFB}" type="presParOf" srcId="{7C768C6A-9DC3-468B-88C1-D21949D84D52}" destId="{741BE0C1-32AE-42CF-BEC3-5193EF84571A}" srcOrd="0" destOrd="0" presId="urn:microsoft.com/office/officeart/2005/8/layout/hierarchy4"/>
    <dgm:cxn modelId="{B86CCE6C-74C4-4AE2-8471-D87F292A16BA}" type="presParOf" srcId="{741BE0C1-32AE-42CF-BEC3-5193EF84571A}" destId="{4BEC93F0-3A6D-4A8F-AA97-C754B963F186}" srcOrd="0" destOrd="0" presId="urn:microsoft.com/office/officeart/2005/8/layout/hierarchy4"/>
    <dgm:cxn modelId="{70773EF2-F065-4F22-A47A-3A191C125B31}" type="presParOf" srcId="{741BE0C1-32AE-42CF-BEC3-5193EF84571A}" destId="{23F91E65-A8FE-44BF-9E27-310075600343}" srcOrd="1" destOrd="0" presId="urn:microsoft.com/office/officeart/2005/8/layout/hierarchy4"/>
    <dgm:cxn modelId="{F5684788-54EA-4A8D-8A1F-574161F6CCE4}" type="presParOf" srcId="{7C768C6A-9DC3-468B-88C1-D21949D84D52}" destId="{E1E53934-F4D0-4469-A89E-0F64385CCCB0}" srcOrd="1" destOrd="0" presId="urn:microsoft.com/office/officeart/2005/8/layout/hierarchy4"/>
    <dgm:cxn modelId="{23D6BE4B-7FD2-4D02-AB53-BB8A770B0769}" type="presParOf" srcId="{7C768C6A-9DC3-468B-88C1-D21949D84D52}" destId="{AFF01976-A904-4795-8E7C-F148D0B5FFB0}" srcOrd="2" destOrd="0" presId="urn:microsoft.com/office/officeart/2005/8/layout/hierarchy4"/>
    <dgm:cxn modelId="{77E1126F-E57B-41ED-8BD3-2F3741A3EFB4}" type="presParOf" srcId="{AFF01976-A904-4795-8E7C-F148D0B5FFB0}" destId="{FE38F542-E41D-440B-BA97-22B2A2EDFCBB}" srcOrd="0" destOrd="0" presId="urn:microsoft.com/office/officeart/2005/8/layout/hierarchy4"/>
    <dgm:cxn modelId="{4040175F-9DDE-4CF6-9EEB-30B7B9D7FB04}" type="presParOf" srcId="{AFF01976-A904-4795-8E7C-F148D0B5FFB0}" destId="{7EDC6D7C-02E6-4855-B352-58750C2DDEC1}" srcOrd="1" destOrd="0" presId="urn:microsoft.com/office/officeart/2005/8/layout/hierarchy4"/>
    <dgm:cxn modelId="{03EC441C-9650-471E-9330-BA96C0AEA902}" type="presParOf" srcId="{81FB1823-10FA-4392-A31C-50ADE5E8C6E4}" destId="{3AB50899-F7DB-461E-9D51-B0044DF02D30}" srcOrd="1" destOrd="0" presId="urn:microsoft.com/office/officeart/2005/8/layout/hierarchy4"/>
    <dgm:cxn modelId="{6C267D95-46AB-44B9-A602-46907D04E0F7}" type="presParOf" srcId="{81FB1823-10FA-4392-A31C-50ADE5E8C6E4}" destId="{C1685D20-5997-4C11-9ACB-C026FEC63D83}" srcOrd="2" destOrd="0" presId="urn:microsoft.com/office/officeart/2005/8/layout/hierarchy4"/>
    <dgm:cxn modelId="{850FD580-AF13-4233-9F76-04A8E91B0586}" type="presParOf" srcId="{C1685D20-5997-4C11-9ACB-C026FEC63D83}" destId="{B9CE1335-CCD6-4250-8AA6-AC4927254471}" srcOrd="0" destOrd="0" presId="urn:microsoft.com/office/officeart/2005/8/layout/hierarchy4"/>
    <dgm:cxn modelId="{621C9E26-0AE5-40C5-A004-619DCD8C7195}" type="presParOf" srcId="{C1685D20-5997-4C11-9ACB-C026FEC63D83}" destId="{B8A403FF-3692-4A98-A571-6B198D3DEFA7}" srcOrd="1" destOrd="0" presId="urn:microsoft.com/office/officeart/2005/8/layout/hierarchy4"/>
    <dgm:cxn modelId="{B5277BD5-713E-488D-8426-F91DE16717D5}" type="presParOf" srcId="{C1685D20-5997-4C11-9ACB-C026FEC63D83}" destId="{81EB3954-E2A8-4A0D-BFB5-AEF524C8E13E}" srcOrd="2" destOrd="0" presId="urn:microsoft.com/office/officeart/2005/8/layout/hierarchy4"/>
    <dgm:cxn modelId="{A14E3ABF-C1BE-4121-B3C0-65CD3F0BAF19}" type="presParOf" srcId="{81EB3954-E2A8-4A0D-BFB5-AEF524C8E13E}" destId="{ADADDA64-53C4-450A-9B83-B03428A8DFA8}" srcOrd="0" destOrd="0" presId="urn:microsoft.com/office/officeart/2005/8/layout/hierarchy4"/>
    <dgm:cxn modelId="{D607226C-0B34-4298-9466-48CA40E09B2C}" type="presParOf" srcId="{ADADDA64-53C4-450A-9B83-B03428A8DFA8}" destId="{1A36793C-8512-4FAC-A21A-4BEC51E59B8D}" srcOrd="0" destOrd="0" presId="urn:microsoft.com/office/officeart/2005/8/layout/hierarchy4"/>
    <dgm:cxn modelId="{3FB85A62-944F-4F04-87DB-BCB2D48EB2A4}" type="presParOf" srcId="{ADADDA64-53C4-450A-9B83-B03428A8DFA8}" destId="{0D43EBB9-AB4D-4B0C-8020-8235E04FB9E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FED18-E6C6-43E7-8D29-3D7FBE248F38}">
      <dsp:nvSpPr>
        <dsp:cNvPr id="0" name=""/>
        <dsp:cNvSpPr/>
      </dsp:nvSpPr>
      <dsp:spPr>
        <a:xfrm>
          <a:off x="60905" y="0"/>
          <a:ext cx="11895629" cy="1171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Funkce ze zákona – dostupnost bydlení pro obyvatele města</a:t>
          </a:r>
          <a:endParaRPr lang="en-US" sz="3100" kern="1200" dirty="0"/>
        </a:p>
      </dsp:txBody>
      <dsp:txXfrm>
        <a:off x="95205" y="34300"/>
        <a:ext cx="10532991" cy="1102475"/>
      </dsp:txXfrm>
    </dsp:sp>
    <dsp:sp modelId="{72AA59C3-7B57-4BDB-BDC0-F4B339FD4738}">
      <dsp:nvSpPr>
        <dsp:cNvPr id="0" name=""/>
        <dsp:cNvSpPr/>
      </dsp:nvSpPr>
      <dsp:spPr>
        <a:xfrm>
          <a:off x="996258" y="1383997"/>
          <a:ext cx="11895629" cy="1171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Lidskoprávní funkce – naplňování LZPS</a:t>
          </a:r>
          <a:endParaRPr lang="en-US" sz="3100" kern="1200" dirty="0"/>
        </a:p>
      </dsp:txBody>
      <dsp:txXfrm>
        <a:off x="1030558" y="1418297"/>
        <a:ext cx="10069571" cy="1102475"/>
      </dsp:txXfrm>
    </dsp:sp>
    <dsp:sp modelId="{05D40FA7-50CC-48F5-886F-6FD2889198B4}">
      <dsp:nvSpPr>
        <dsp:cNvPr id="0" name=""/>
        <dsp:cNvSpPr/>
      </dsp:nvSpPr>
      <dsp:spPr>
        <a:xfrm>
          <a:off x="1977648" y="2767995"/>
          <a:ext cx="11895629" cy="1171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Sociální funkce – podpora sociálního začleňování, zvýšení zaměstnatelnosti</a:t>
          </a:r>
          <a:endParaRPr lang="en-US" sz="3100" kern="1200" dirty="0"/>
        </a:p>
      </dsp:txBody>
      <dsp:txXfrm>
        <a:off x="2011948" y="2802295"/>
        <a:ext cx="10084441" cy="1102475"/>
      </dsp:txXfrm>
    </dsp:sp>
    <dsp:sp modelId="{FD81B947-CC2B-424D-AF84-A388F2C48049}">
      <dsp:nvSpPr>
        <dsp:cNvPr id="0" name=""/>
        <dsp:cNvSpPr/>
      </dsp:nvSpPr>
      <dsp:spPr>
        <a:xfrm>
          <a:off x="2973907" y="4151993"/>
          <a:ext cx="11895629" cy="1171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Ekonomická funkce – návratnost financí – vykročení z bludného kruhu SS</a:t>
          </a:r>
          <a:endParaRPr lang="en-US" sz="3100" kern="1200" dirty="0"/>
        </a:p>
      </dsp:txBody>
      <dsp:txXfrm>
        <a:off x="3008207" y="4186293"/>
        <a:ext cx="10069571" cy="1102475"/>
      </dsp:txXfrm>
    </dsp:sp>
    <dsp:sp modelId="{222ECC2B-623E-4C6B-A8F7-C42BF55CB517}">
      <dsp:nvSpPr>
        <dsp:cNvPr id="0" name=""/>
        <dsp:cNvSpPr/>
      </dsp:nvSpPr>
      <dsp:spPr>
        <a:xfrm>
          <a:off x="11134430" y="896937"/>
          <a:ext cx="761198" cy="7611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 dirty="0"/>
        </a:p>
      </dsp:txBody>
      <dsp:txXfrm>
        <a:off x="11305700" y="896937"/>
        <a:ext cx="418658" cy="572801"/>
      </dsp:txXfrm>
    </dsp:sp>
    <dsp:sp modelId="{2E51B629-FF2A-4C6C-9BDD-82CB26D3A208}">
      <dsp:nvSpPr>
        <dsp:cNvPr id="0" name=""/>
        <dsp:cNvSpPr/>
      </dsp:nvSpPr>
      <dsp:spPr>
        <a:xfrm>
          <a:off x="12130689" y="2280935"/>
          <a:ext cx="761198" cy="7611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 dirty="0"/>
        </a:p>
      </dsp:txBody>
      <dsp:txXfrm>
        <a:off x="12301959" y="2280935"/>
        <a:ext cx="418658" cy="572801"/>
      </dsp:txXfrm>
    </dsp:sp>
    <dsp:sp modelId="{CE2B58A3-53AD-4478-B361-1786E5D82186}">
      <dsp:nvSpPr>
        <dsp:cNvPr id="0" name=""/>
        <dsp:cNvSpPr/>
      </dsp:nvSpPr>
      <dsp:spPr>
        <a:xfrm>
          <a:off x="13112079" y="3664933"/>
          <a:ext cx="761198" cy="76119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 dirty="0"/>
        </a:p>
      </dsp:txBody>
      <dsp:txXfrm>
        <a:off x="13283349" y="3664933"/>
        <a:ext cx="418658" cy="5728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7BEBF-9E55-4066-B1A4-22214E40BDC8}">
      <dsp:nvSpPr>
        <dsp:cNvPr id="0" name=""/>
        <dsp:cNvSpPr/>
      </dsp:nvSpPr>
      <dsp:spPr>
        <a:xfrm>
          <a:off x="0" y="95577"/>
          <a:ext cx="14865112" cy="16062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marL="0" lvl="0" indent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400" kern="1200" dirty="0"/>
            <a:t>Nezabavitelná částka na jednotlivce 12 705</a:t>
          </a:r>
        </a:p>
      </dsp:txBody>
      <dsp:txXfrm>
        <a:off x="47045" y="142622"/>
        <a:ext cx="14771022" cy="1512133"/>
      </dsp:txXfrm>
    </dsp:sp>
    <dsp:sp modelId="{7695FD4D-623F-417E-ACE0-5BC3317EFB6C}">
      <dsp:nvSpPr>
        <dsp:cNvPr id="0" name=""/>
        <dsp:cNvSpPr/>
      </dsp:nvSpPr>
      <dsp:spPr>
        <a:xfrm>
          <a:off x="2289574" y="1858332"/>
          <a:ext cx="5144677" cy="16062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 dirty="0"/>
            <a:t>Nezabavitelná částka na 1 osobu 3176</a:t>
          </a:r>
        </a:p>
      </dsp:txBody>
      <dsp:txXfrm>
        <a:off x="2336619" y="1905377"/>
        <a:ext cx="5050587" cy="1512133"/>
      </dsp:txXfrm>
    </dsp:sp>
    <dsp:sp modelId="{4BEC93F0-3A6D-4A8F-AA97-C754B963F186}">
      <dsp:nvSpPr>
        <dsp:cNvPr id="0" name=""/>
        <dsp:cNvSpPr/>
      </dsp:nvSpPr>
      <dsp:spPr>
        <a:xfrm>
          <a:off x="16215" y="3715810"/>
          <a:ext cx="4746031" cy="16062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1/3 k nezabavitelné částce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2181</a:t>
          </a:r>
        </a:p>
      </dsp:txBody>
      <dsp:txXfrm>
        <a:off x="63260" y="3762855"/>
        <a:ext cx="4651941" cy="1512133"/>
      </dsp:txXfrm>
    </dsp:sp>
    <dsp:sp modelId="{FE38F542-E41D-440B-BA97-22B2A2EDFCBB}">
      <dsp:nvSpPr>
        <dsp:cNvPr id="0" name=""/>
        <dsp:cNvSpPr/>
      </dsp:nvSpPr>
      <dsp:spPr>
        <a:xfrm>
          <a:off x="4961580" y="3715810"/>
          <a:ext cx="4746031" cy="16062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Srážka nepřednostní1/3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2181 </a:t>
          </a:r>
        </a:p>
      </dsp:txBody>
      <dsp:txXfrm>
        <a:off x="5008625" y="3762855"/>
        <a:ext cx="4651941" cy="1512133"/>
      </dsp:txXfrm>
    </dsp:sp>
    <dsp:sp modelId="{B9CE1335-CCD6-4250-8AA6-AC4927254471}">
      <dsp:nvSpPr>
        <dsp:cNvPr id="0" name=""/>
        <dsp:cNvSpPr/>
      </dsp:nvSpPr>
      <dsp:spPr>
        <a:xfrm>
          <a:off x="7869283" y="1874661"/>
          <a:ext cx="4746031" cy="16062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 dirty="0"/>
            <a:t>Nezabavitelná částka na 1 osobu  3176</a:t>
          </a:r>
        </a:p>
      </dsp:txBody>
      <dsp:txXfrm>
        <a:off x="7916328" y="1921706"/>
        <a:ext cx="4651941" cy="1512133"/>
      </dsp:txXfrm>
    </dsp:sp>
    <dsp:sp modelId="{1A36793C-8512-4FAC-A21A-4BEC51E59B8D}">
      <dsp:nvSpPr>
        <dsp:cNvPr id="0" name=""/>
        <dsp:cNvSpPr/>
      </dsp:nvSpPr>
      <dsp:spPr>
        <a:xfrm>
          <a:off x="10106278" y="3715810"/>
          <a:ext cx="4746031" cy="16062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Přednostní 2/3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4326 </a:t>
          </a:r>
        </a:p>
      </dsp:txBody>
      <dsp:txXfrm>
        <a:off x="10153323" y="3762855"/>
        <a:ext cx="4651941" cy="151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C358B-1991-48BD-B44C-8B4BF7A6D2A1}" type="datetimeFigureOut">
              <a:t>25.11.2024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8B612-BEDE-464E-8ED4-9B49DE3260E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87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Pustit uzdu fantazii :D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61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Pustit uzdu fantazii :D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C8B612-BEDE-464E-8ED4-9B49DE3260E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6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802496-8419-2005-9338-C8DA82235C98}"/>
              </a:ext>
            </a:extLst>
          </p:cNvPr>
          <p:cNvSpPr/>
          <p:nvPr userDrawn="1"/>
        </p:nvSpPr>
        <p:spPr>
          <a:xfrm>
            <a:off x="3469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346949" y="8940467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pic>
        <p:nvPicPr>
          <p:cNvPr id="3" name="Obrázek 2" descr="Obsah obrázku symbol, Dětské kresby, kreativita, umění&#10;&#10;Popis byl vytvořen automaticky">
            <a:extLst>
              <a:ext uri="{FF2B5EF4-FFF2-40B4-BE49-F238E27FC236}">
                <a16:creationId xmlns:a16="http://schemas.microsoft.com/office/drawing/2014/main" id="{579E4C4A-ECBD-3FCB-86E3-431D07B4068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070" y="2006600"/>
            <a:ext cx="10672930" cy="8280400"/>
          </a:xfrm>
          <a:prstGeom prst="rect">
            <a:avLst/>
          </a:prstGeom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3E8487FD-A659-815F-6F8A-78CD053B558C}"/>
              </a:ext>
            </a:extLst>
          </p:cNvPr>
          <p:cNvSpPr txBox="1"/>
          <p:nvPr userDrawn="1"/>
        </p:nvSpPr>
        <p:spPr>
          <a:xfrm>
            <a:off x="3890929" y="9105900"/>
            <a:ext cx="6840571" cy="5150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099"/>
              </a:lnSpc>
            </a:pPr>
            <a:r>
              <a:rPr lang="cs-CZ" sz="1499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Akce se koná v rámci realizace projektu „</a:t>
            </a:r>
            <a:r>
              <a:rPr lang="cs-CZ" sz="1499" u="none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systémů pro sociální začleňování</a:t>
            </a:r>
            <a:r>
              <a:rPr lang="cs-CZ" sz="1499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cs-CZ" sz="1499" spc="-38" noProof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reg.č</a:t>
            </a:r>
            <a:r>
              <a:rPr lang="cs-CZ" sz="1499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projektu CZ.03.02.02/00/22_004/0000366.</a:t>
            </a:r>
          </a:p>
        </p:txBody>
      </p:sp>
      <p:sp>
        <p:nvSpPr>
          <p:cNvPr id="4" name="Ohnutý pruh 3">
            <a:extLst>
              <a:ext uri="{FF2B5EF4-FFF2-40B4-BE49-F238E27FC236}">
                <a16:creationId xmlns:a16="http://schemas.microsoft.com/office/drawing/2014/main" id="{3C4A70A3-F07C-DBA0-9DB6-E239A4521899}"/>
              </a:ext>
            </a:extLst>
          </p:cNvPr>
          <p:cNvSpPr/>
          <p:nvPr userDrawn="1"/>
        </p:nvSpPr>
        <p:spPr>
          <a:xfrm rot="1654201">
            <a:off x="14950158" y="1921985"/>
            <a:ext cx="1642287" cy="1112252"/>
          </a:xfrm>
          <a:prstGeom prst="blockArc">
            <a:avLst>
              <a:gd name="adj1" fmla="val 10715370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uvodni-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802496-8419-2005-9338-C8DA82235C98}"/>
              </a:ext>
            </a:extLst>
          </p:cNvPr>
          <p:cNvSpPr/>
          <p:nvPr userDrawn="1"/>
        </p:nvSpPr>
        <p:spPr>
          <a:xfrm>
            <a:off x="3469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3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E79844C1-8D0A-D3BD-6908-097E6F5B3441}"/>
              </a:ext>
            </a:extLst>
          </p:cNvPr>
          <p:cNvGrpSpPr/>
          <p:nvPr userDrawn="1"/>
        </p:nvGrpSpPr>
        <p:grpSpPr>
          <a:xfrm>
            <a:off x="5985063" y="372214"/>
            <a:ext cx="6816535" cy="656486"/>
            <a:chOff x="-1" y="81318"/>
            <a:chExt cx="4397071" cy="1013959"/>
          </a:xfrm>
        </p:grpSpPr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33CCC322-A14B-E0A6-6054-0AD78B131FC1}"/>
                </a:ext>
              </a:extLst>
            </p:cNvPr>
            <p:cNvSpPr txBox="1"/>
            <p:nvPr/>
          </p:nvSpPr>
          <p:spPr>
            <a:xfrm>
              <a:off x="-1" y="429970"/>
              <a:ext cx="4397071" cy="389208"/>
            </a:xfrm>
            <a:prstGeom prst="rect">
              <a:avLst/>
            </a:prstGeom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ts val="1921"/>
                </a:lnSpc>
              </a:pPr>
              <a:r>
                <a:rPr lang="en-US" sz="1800" spc="-81" err="1">
                  <a:solidFill>
                    <a:srgbClr val="000000"/>
                  </a:solidFill>
                  <a:latin typeface="League Spartan"/>
                </a:rPr>
                <a:t>Sociální</a:t>
              </a:r>
              <a:r>
                <a:rPr lang="en-US" sz="1800" spc="-81">
                  <a:solidFill>
                    <a:srgbClr val="000000"/>
                  </a:solidFill>
                  <a:latin typeface="League Spartan"/>
                </a:rPr>
                <a:t> </a:t>
              </a:r>
              <a:r>
                <a:rPr lang="en-US" sz="1800" spc="-81" err="1">
                  <a:solidFill>
                    <a:srgbClr val="000000"/>
                  </a:solidFill>
                  <a:latin typeface="League Spartan"/>
                </a:rPr>
                <a:t>začleňování</a:t>
              </a:r>
              <a:r>
                <a:rPr lang="en-US" sz="1800" spc="-81">
                  <a:solidFill>
                    <a:srgbClr val="000000"/>
                  </a:solidFill>
                  <a:latin typeface="League Spartan"/>
                </a:rPr>
                <a:t> v </a:t>
              </a:r>
              <a:r>
                <a:rPr lang="en-US" sz="1800" spc="-81" err="1">
                  <a:solidFill>
                    <a:srgbClr val="000000"/>
                  </a:solidFill>
                  <a:latin typeface="League Spartan"/>
                </a:rPr>
                <a:t>Česku</a:t>
              </a:r>
              <a:r>
                <a:rPr lang="en-US" sz="1800" spc="-81">
                  <a:solidFill>
                    <a:srgbClr val="000000"/>
                  </a:solidFill>
                  <a:latin typeface="League Spartan"/>
                </a:rPr>
                <a:t>: Co </a:t>
              </a:r>
              <a:r>
                <a:rPr lang="en-US" sz="1800" spc="-81" err="1">
                  <a:solidFill>
                    <a:srgbClr val="000000"/>
                  </a:solidFill>
                  <a:latin typeface="League Spartan"/>
                </a:rPr>
                <a:t>funguje</a:t>
              </a:r>
              <a:r>
                <a:rPr lang="en-US" sz="1800" spc="-81">
                  <a:solidFill>
                    <a:srgbClr val="000000"/>
                  </a:solidFill>
                  <a:latin typeface="League Spartan"/>
                </a:rPr>
                <a:t> a co se </a:t>
              </a:r>
              <a:r>
                <a:rPr lang="en-US" sz="1800" spc="-81" err="1">
                  <a:solidFill>
                    <a:srgbClr val="000000"/>
                  </a:solidFill>
                  <a:latin typeface="League Spartan"/>
                </a:rPr>
                <a:t>musí</a:t>
              </a:r>
              <a:r>
                <a:rPr lang="en-US" sz="1800" spc="-81">
                  <a:solidFill>
                    <a:srgbClr val="000000"/>
                  </a:solidFill>
                  <a:latin typeface="League Spartan"/>
                </a:rPr>
                <a:t> </a:t>
              </a:r>
              <a:r>
                <a:rPr lang="en-US" sz="1800" spc="-81" err="1">
                  <a:solidFill>
                    <a:srgbClr val="000000"/>
                  </a:solidFill>
                  <a:latin typeface="League Spartan"/>
                </a:rPr>
                <a:t>změnit</a:t>
              </a:r>
              <a:r>
                <a:rPr lang="en-US" sz="1800" spc="-81">
                  <a:solidFill>
                    <a:srgbClr val="000000"/>
                  </a:solidFill>
                  <a:latin typeface="League Spartan"/>
                </a:rPr>
                <a:t>?</a:t>
              </a: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123A274D-988F-CFEC-E91D-CCB46F7EF86B}"/>
                </a:ext>
              </a:extLst>
            </p:cNvPr>
            <p:cNvSpPr txBox="1"/>
            <p:nvPr/>
          </p:nvSpPr>
          <p:spPr>
            <a:xfrm>
              <a:off x="0" y="883254"/>
              <a:ext cx="4145609" cy="2120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338"/>
                </a:lnSpc>
              </a:pPr>
              <a:r>
                <a:rPr lang="en-US" sz="1029" spc="51">
                  <a:solidFill>
                    <a:srgbClr val="000000"/>
                  </a:solidFill>
                  <a:latin typeface="Sanchez"/>
                </a:rPr>
                <a:t>12. 12. 2023, 9:30 - 16:00, AKADEMIE VEŘEJNÉHO INVESTOVÁNÍ,</a:t>
              </a:r>
              <a:r>
                <a:rPr lang="cs-CZ" sz="1029" spc="51">
                  <a:solidFill>
                    <a:srgbClr val="000000"/>
                  </a:solidFill>
                  <a:latin typeface="Sanchez"/>
                </a:rPr>
                <a:t> </a:t>
              </a:r>
              <a:r>
                <a:rPr lang="en-US" sz="1029" spc="51">
                  <a:solidFill>
                    <a:srgbClr val="000000"/>
                  </a:solidFill>
                  <a:latin typeface="Sanchez"/>
                </a:rPr>
                <a:t>PAŘÍŽSKÁ 4, PRAHA 1</a:t>
              </a:r>
            </a:p>
          </p:txBody>
        </p: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0F9157C8-7CBA-7AC6-4536-B0E14EC3D2B3}"/>
                </a:ext>
              </a:extLst>
            </p:cNvPr>
            <p:cNvSpPr txBox="1"/>
            <p:nvPr/>
          </p:nvSpPr>
          <p:spPr>
            <a:xfrm>
              <a:off x="0" y="81318"/>
              <a:ext cx="2399863" cy="2134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412"/>
                </a:lnSpc>
              </a:pPr>
              <a:r>
                <a:rPr lang="en-US" sz="1009">
                  <a:solidFill>
                    <a:srgbClr val="000000"/>
                  </a:solidFill>
                  <a:latin typeface="Sanchez"/>
                </a:rPr>
                <a:t>KONFERENCE</a:t>
              </a:r>
            </a:p>
          </p:txBody>
        </p:sp>
      </p:grpSp>
      <p:sp>
        <p:nvSpPr>
          <p:cNvPr id="11" name="TextBox 9">
            <a:extLst>
              <a:ext uri="{FF2B5EF4-FFF2-40B4-BE49-F238E27FC236}">
                <a16:creationId xmlns:a16="http://schemas.microsoft.com/office/drawing/2014/main" id="{3E8487FD-A659-815F-6F8A-78CD053B558C}"/>
              </a:ext>
            </a:extLst>
          </p:cNvPr>
          <p:cNvSpPr txBox="1"/>
          <p:nvPr userDrawn="1"/>
        </p:nvSpPr>
        <p:spPr>
          <a:xfrm>
            <a:off x="3840129" y="9507923"/>
            <a:ext cx="12553408" cy="251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cs-CZ" sz="1499" spc="-38" noProof="0">
                <a:solidFill>
                  <a:srgbClr val="000000"/>
                </a:solidFill>
                <a:latin typeface="Sanchez"/>
              </a:rPr>
              <a:t>Akce se koná v rámci realizace projektu „</a:t>
            </a:r>
            <a:r>
              <a:rPr lang="cs-CZ" sz="1499" u="none" spc="-38" noProof="0">
                <a:solidFill>
                  <a:srgbClr val="000000"/>
                </a:solidFill>
                <a:latin typeface="Sanchez"/>
              </a:rPr>
              <a:t>Rozvoj systémů pro sociální začleňování</a:t>
            </a:r>
            <a:r>
              <a:rPr lang="cs-CZ" sz="1499" spc="-38" noProof="0">
                <a:solidFill>
                  <a:srgbClr val="000000"/>
                </a:solidFill>
                <a:latin typeface="Sanchez"/>
              </a:rPr>
              <a:t>“ reg. č. projektu CZ.03.02.02/00/22_004/0000366.</a:t>
            </a:r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228600" y="914063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5AA1F58-5B48-6C01-3D26-62F0E395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6" y="2077117"/>
            <a:ext cx="1152219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957A845E-6AC8-5B1B-094C-835AF388C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39128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obsahove-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">
            <a:extLst>
              <a:ext uri="{FF2B5EF4-FFF2-40B4-BE49-F238E27FC236}">
                <a16:creationId xmlns:a16="http://schemas.microsoft.com/office/drawing/2014/main" id="{3E802496-8419-2005-9338-C8DA82235C98}"/>
              </a:ext>
            </a:extLst>
          </p:cNvPr>
          <p:cNvSpPr/>
          <p:nvPr userDrawn="1"/>
        </p:nvSpPr>
        <p:spPr>
          <a:xfrm>
            <a:off x="346949" y="291620"/>
            <a:ext cx="3126567" cy="810680"/>
          </a:xfrm>
          <a:custGeom>
            <a:avLst/>
            <a:gdLst/>
            <a:ahLst/>
            <a:cxnLst/>
            <a:rect l="l" t="t" r="r" b="b"/>
            <a:pathLst>
              <a:path w="3126567" h="810680">
                <a:moveTo>
                  <a:pt x="0" y="0"/>
                </a:moveTo>
                <a:lnTo>
                  <a:pt x="3126566" y="0"/>
                </a:lnTo>
                <a:lnTo>
                  <a:pt x="3126566" y="810680"/>
                </a:lnTo>
                <a:lnTo>
                  <a:pt x="0" y="810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E79844C1-8D0A-D3BD-6908-097E6F5B3441}"/>
              </a:ext>
            </a:extLst>
          </p:cNvPr>
          <p:cNvGrpSpPr/>
          <p:nvPr userDrawn="1"/>
        </p:nvGrpSpPr>
        <p:grpSpPr>
          <a:xfrm>
            <a:off x="5985063" y="392573"/>
            <a:ext cx="6816535" cy="703630"/>
            <a:chOff x="-1" y="42088"/>
            <a:chExt cx="4397071" cy="1086773"/>
          </a:xfrm>
        </p:grpSpPr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33CCC322-A14B-E0A6-6054-0AD78B131FC1}"/>
                </a:ext>
              </a:extLst>
            </p:cNvPr>
            <p:cNvSpPr txBox="1"/>
            <p:nvPr/>
          </p:nvSpPr>
          <p:spPr>
            <a:xfrm>
              <a:off x="-1" y="429970"/>
              <a:ext cx="4397071" cy="389208"/>
            </a:xfrm>
            <a:prstGeom prst="rect">
              <a:avLst/>
            </a:prstGeom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ts val="1921"/>
                </a:lnSpc>
              </a:pPr>
              <a:r>
                <a:rPr lang="cs-CZ" sz="1800" b="1" spc="-8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INOVATIVNÍ PŘÍSTUPY K SOCIÁLNÍMU ZAČLEŇOVÁNÍ</a:t>
              </a:r>
              <a:endParaRPr lang="en-US" sz="1800" b="1" spc="-8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123A274D-988F-CFEC-E91D-CCB46F7EF86B}"/>
                </a:ext>
              </a:extLst>
            </p:cNvPr>
            <p:cNvSpPr txBox="1"/>
            <p:nvPr/>
          </p:nvSpPr>
          <p:spPr>
            <a:xfrm>
              <a:off x="0" y="883254"/>
              <a:ext cx="4145609" cy="2456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338"/>
                </a:lnSpc>
              </a:pPr>
              <a:r>
                <a:rPr lang="cs-CZ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r>
                <a:rPr lang="en-US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1</a:t>
              </a:r>
              <a:r>
                <a:rPr lang="cs-CZ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202</a:t>
              </a:r>
              <a:r>
                <a:rPr lang="cs-CZ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9:30 - 1</a:t>
              </a:r>
              <a:r>
                <a:rPr lang="cs-CZ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r>
                <a:rPr lang="cs-CZ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0, AKADEMIE VEŘEJNÉHO INVESTOVÁNÍ,</a:t>
              </a:r>
              <a:r>
                <a:rPr lang="cs-CZ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29" spc="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PAŘÍŽSKÁ 4, PRAHA 1</a:t>
              </a:r>
            </a:p>
          </p:txBody>
        </p: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0F9157C8-7CBA-7AC6-4536-B0E14EC3D2B3}"/>
                </a:ext>
              </a:extLst>
            </p:cNvPr>
            <p:cNvSpPr txBox="1"/>
            <p:nvPr/>
          </p:nvSpPr>
          <p:spPr>
            <a:xfrm>
              <a:off x="0" y="42088"/>
              <a:ext cx="2399863" cy="2535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412"/>
                </a:lnSpc>
              </a:pPr>
              <a:r>
                <a:rPr lang="cs-CZ" sz="1009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FÓRUM SOCIÁLNÍHO ZAČLEŇOVÁNÍ</a:t>
              </a:r>
              <a:endParaRPr lang="en-US" sz="100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Box 9">
            <a:extLst>
              <a:ext uri="{FF2B5EF4-FFF2-40B4-BE49-F238E27FC236}">
                <a16:creationId xmlns:a16="http://schemas.microsoft.com/office/drawing/2014/main" id="{3E8487FD-A659-815F-6F8A-78CD053B558C}"/>
              </a:ext>
            </a:extLst>
          </p:cNvPr>
          <p:cNvSpPr txBox="1"/>
          <p:nvPr userDrawn="1"/>
        </p:nvSpPr>
        <p:spPr>
          <a:xfrm>
            <a:off x="3814729" y="9311715"/>
            <a:ext cx="7920071" cy="5150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099"/>
              </a:lnSpc>
            </a:pPr>
            <a:r>
              <a:rPr lang="cs-CZ" sz="1200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Akce se koná v rámci realizace projektu „</a:t>
            </a:r>
            <a:r>
              <a:rPr lang="cs-CZ" sz="1200" u="none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systémů pro sociální začleňování</a:t>
            </a:r>
            <a:r>
              <a:rPr lang="cs-CZ" sz="1200" spc="-38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reg. č. projektu CZ.03.02.02/00/22_004/0000366.</a:t>
            </a:r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228600" y="914063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FC633-C581-F06B-D91F-8C07819B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DB7A-791F-4CFE-4843-469D1D66D9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09231" y="3441678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Click to </a:t>
            </a:r>
            <a:r>
              <a:rPr lang="cs-CZ" noProof="0" err="1"/>
              <a:t>edit</a:t>
            </a:r>
            <a:r>
              <a:rPr lang="cs-CZ" noProof="0"/>
              <a:t> Master text </a:t>
            </a:r>
            <a:r>
              <a:rPr lang="cs-CZ" noProof="0" err="1"/>
              <a:t>styles</a:t>
            </a:r>
            <a:endParaRPr lang="cs-CZ" noProof="0"/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 err="1"/>
              <a:t>Third</a:t>
            </a:r>
            <a:r>
              <a:rPr lang="cs-CZ" noProof="0"/>
              <a:t> level</a:t>
            </a:r>
          </a:p>
          <a:p>
            <a:pPr lvl="3"/>
            <a:r>
              <a:rPr lang="cs-CZ" noProof="0" err="1"/>
              <a:t>Fourth</a:t>
            </a:r>
            <a:r>
              <a:rPr lang="cs-CZ" noProof="0"/>
              <a:t> level</a:t>
            </a:r>
          </a:p>
          <a:p>
            <a:pPr lvl="4"/>
            <a:r>
              <a:rPr lang="cs-CZ" noProof="0" err="1"/>
              <a:t>Fifth</a:t>
            </a:r>
            <a:r>
              <a:rPr lang="cs-CZ" noProof="0"/>
              <a:t> level</a:t>
            </a:r>
          </a:p>
        </p:txBody>
      </p:sp>
      <p:pic>
        <p:nvPicPr>
          <p:cNvPr id="14" name="Obrázek 13" descr="Obsah obrázku symbol, Dětské kresby, kreativita, umění&#10;&#10;Popis byl vytvořen automaticky">
            <a:extLst>
              <a:ext uri="{FF2B5EF4-FFF2-40B4-BE49-F238E27FC236}">
                <a16:creationId xmlns:a16="http://schemas.microsoft.com/office/drawing/2014/main" id="{ACFC52FD-8F86-5C66-99ED-704BC9FC562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arker trans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598" y="6066836"/>
            <a:ext cx="5439534" cy="422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7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3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>
            <a:extLst>
              <a:ext uri="{FF2B5EF4-FFF2-40B4-BE49-F238E27FC236}">
                <a16:creationId xmlns:a16="http://schemas.microsoft.com/office/drawing/2014/main" id="{DD396FBF-E27F-B204-5284-C18A7F569170}"/>
              </a:ext>
            </a:extLst>
          </p:cNvPr>
          <p:cNvGrpSpPr/>
          <p:nvPr/>
        </p:nvGrpSpPr>
        <p:grpSpPr>
          <a:xfrm>
            <a:off x="1886172" y="2908502"/>
            <a:ext cx="6223586" cy="4482774"/>
            <a:chOff x="-54591" y="948755"/>
            <a:chExt cx="8298114" cy="6408570"/>
          </a:xfrm>
        </p:grpSpPr>
        <p:sp>
          <p:nvSpPr>
            <p:cNvPr id="3" name="TextBox 6">
              <a:extLst>
                <a:ext uri="{FF2B5EF4-FFF2-40B4-BE49-F238E27FC236}">
                  <a16:creationId xmlns:a16="http://schemas.microsoft.com/office/drawing/2014/main" id="{3621E3C9-C813-BE4A-0207-AF0566749C09}"/>
                </a:ext>
              </a:extLst>
            </p:cNvPr>
            <p:cNvSpPr txBox="1"/>
            <p:nvPr/>
          </p:nvSpPr>
          <p:spPr>
            <a:xfrm>
              <a:off x="-54591" y="1369600"/>
              <a:ext cx="8243522" cy="48399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620"/>
                </a:lnSpc>
              </a:pPr>
              <a:r>
                <a:rPr lang="cs-CZ" sz="5610" spc="-28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WORKSHOP: </a:t>
              </a:r>
            </a:p>
            <a:p>
              <a:pPr>
                <a:lnSpc>
                  <a:spcPts val="6620"/>
                </a:lnSpc>
              </a:pPr>
              <a:r>
                <a:rPr lang="cs-CZ" sz="5610" spc="-280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BYTY PRO FINANČNÍ RESTART</a:t>
              </a:r>
            </a:p>
          </p:txBody>
        </p:sp>
        <p:sp>
          <p:nvSpPr>
            <p:cNvPr id="4" name="TextBox 7">
              <a:extLst>
                <a:ext uri="{FF2B5EF4-FFF2-40B4-BE49-F238E27FC236}">
                  <a16:creationId xmlns:a16="http://schemas.microsoft.com/office/drawing/2014/main" id="{8AF391C2-477C-4548-B8CF-D6B40D5D8F18}"/>
                </a:ext>
              </a:extLst>
            </p:cNvPr>
            <p:cNvSpPr txBox="1"/>
            <p:nvPr/>
          </p:nvSpPr>
          <p:spPr>
            <a:xfrm>
              <a:off x="0" y="6286115"/>
              <a:ext cx="8243523" cy="10712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961"/>
                </a:lnSpc>
              </a:pPr>
              <a:r>
                <a:rPr lang="cs-CZ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1</a:t>
              </a:r>
              <a:r>
                <a:rPr lang="cs-CZ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202</a:t>
              </a:r>
              <a:r>
                <a:rPr lang="cs-CZ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9:30 - 1</a:t>
              </a:r>
              <a:r>
                <a:rPr lang="cs-CZ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r>
                <a:rPr lang="cs-CZ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0, </a:t>
              </a:r>
            </a:p>
            <a:p>
              <a:pPr>
                <a:lnSpc>
                  <a:spcPts val="1961"/>
                </a:lnSpc>
              </a:pP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AKADEMIE VEŘEJNÉHO INVESTOVÁNÍ,</a:t>
              </a:r>
            </a:p>
            <a:p>
              <a:pPr algn="l">
                <a:lnSpc>
                  <a:spcPts val="1961"/>
                </a:lnSpc>
              </a:pPr>
              <a:r>
                <a:rPr lang="en-US" sz="1508" spc="7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PAŘÍŽSKÁ 4, PRAHA 1</a:t>
              </a:r>
            </a:p>
          </p:txBody>
        </p:sp>
        <p:sp>
          <p:nvSpPr>
            <p:cNvPr id="5" name="TextBox 8">
              <a:extLst>
                <a:ext uri="{FF2B5EF4-FFF2-40B4-BE49-F238E27FC236}">
                  <a16:creationId xmlns:a16="http://schemas.microsoft.com/office/drawing/2014/main" id="{AE3B10EE-5771-A36E-4C6C-8613BCF9BB11}"/>
                </a:ext>
              </a:extLst>
            </p:cNvPr>
            <p:cNvSpPr txBox="1"/>
            <p:nvPr/>
          </p:nvSpPr>
          <p:spPr>
            <a:xfrm>
              <a:off x="0" y="948755"/>
              <a:ext cx="5302654" cy="35034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070"/>
                </a:lnSpc>
              </a:pPr>
              <a:r>
                <a:rPr lang="cs-CZ" sz="1478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FÓRUM SOCIÁLNÍHO ZAČLEŇOVÁNÍ</a:t>
              </a:r>
              <a:endParaRPr lang="en-US" sz="1478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389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03A85-C433-E953-C8CE-E0FEEA4B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3078480"/>
            <a:ext cx="13441680" cy="1889760"/>
          </a:xfrm>
        </p:spPr>
        <p:txBody>
          <a:bodyPr>
            <a:normAutofit/>
          </a:bodyPr>
          <a:lstStyle/>
          <a:p>
            <a:r>
              <a:rPr lang="cs-CZ" sz="55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FCE: Finanční restart?</a:t>
            </a:r>
          </a:p>
        </p:txBody>
      </p:sp>
    </p:spTree>
    <p:extLst>
      <p:ext uri="{BB962C8B-B14F-4D97-AF65-F5344CB8AC3E}">
        <p14:creationId xmlns:p14="http://schemas.microsoft.com/office/powerpoint/2010/main" val="1752400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03A85-C433-E953-C8CE-E0FEEA4B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247905"/>
            <a:ext cx="11912804" cy="1143000"/>
          </a:xfrm>
        </p:spPr>
        <p:txBody>
          <a:bodyPr anchor="ctr">
            <a:normAutofit/>
          </a:bodyPr>
          <a:lstStyle/>
          <a:p>
            <a:r>
              <a:rPr lang="cs-CZ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Aktuální situace dlužníků v ČR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905EF8AF-8091-EBEC-AB2F-BE103BCE6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470" y="2172790"/>
            <a:ext cx="14921049" cy="781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690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B71D27-3C66-1F50-5FEE-5B798975D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217425"/>
            <a:ext cx="11912804" cy="1143000"/>
          </a:xfrm>
        </p:spPr>
        <p:txBody>
          <a:bodyPr/>
          <a:lstStyle/>
          <a:p>
            <a:r>
              <a:rPr lang="cs-CZ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Aktuální vývoj oddlužení 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89F950B3-D0EF-8601-D69F-C9F3D92B62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370" y="2512825"/>
            <a:ext cx="16852387" cy="7454135"/>
          </a:xfrm>
        </p:spPr>
      </p:pic>
    </p:spTree>
    <p:extLst>
      <p:ext uri="{BB962C8B-B14F-4D97-AF65-F5344CB8AC3E}">
        <p14:creationId xmlns:p14="http://schemas.microsoft.com/office/powerpoint/2010/main" val="4138825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2E9048-6B13-4EED-1522-652518B71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Samoživitel/</a:t>
            </a:r>
            <a:r>
              <a:rPr lang="cs-CZ" dirty="0" err="1">
                <a:solidFill>
                  <a:schemeClr val="tx2">
                    <a:lumMod val="75000"/>
                  </a:schemeClr>
                </a:solidFill>
              </a:rPr>
              <a:t>ka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 se dvěma dětmi – ČP 25 6000 – zůstane 21 238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16F34408-029F-49C4-ADEE-735E9C804E0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09738" y="3441700"/>
          <a:ext cx="14868525" cy="5322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3293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A5441E-CE25-EC62-6E32-3483BB3FE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2248ADC5-4D5E-3A93-4E7C-5F632FE7AE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2329" y="1159328"/>
            <a:ext cx="13732328" cy="7588931"/>
          </a:xfr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4C9A567C-1A34-E620-6370-6156DD7AD940}"/>
              </a:ext>
            </a:extLst>
          </p:cNvPr>
          <p:cNvSpPr txBox="1"/>
          <p:nvPr/>
        </p:nvSpPr>
        <p:spPr>
          <a:xfrm>
            <a:off x="11511642" y="3286113"/>
            <a:ext cx="5176157" cy="1144928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800" dirty="0"/>
              <a:t>Reálný příběh jedné středočeské obce, kde se snaží pomáhat pracovníci města, ale nestačí to.</a:t>
            </a:r>
          </a:p>
          <a:p>
            <a:pPr algn="ctr"/>
            <a:endParaRPr lang="cs-CZ" sz="4800" dirty="0"/>
          </a:p>
          <a:p>
            <a:pPr algn="ctr"/>
            <a:endParaRPr lang="cs-CZ" sz="4800" dirty="0"/>
          </a:p>
          <a:p>
            <a:pPr algn="ctr"/>
            <a:endParaRPr lang="cs-CZ" sz="48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3190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03A85-C433-E953-C8CE-E0FEEA4B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266" y="1485900"/>
            <a:ext cx="13895093" cy="1143000"/>
          </a:xfrm>
        </p:spPr>
        <p:txBody>
          <a:bodyPr anchor="ctr">
            <a:normAutofit/>
          </a:bodyPr>
          <a:lstStyle/>
          <a:p>
            <a:r>
              <a:rPr lang="cs-CZ" cap="all" dirty="0">
                <a:solidFill>
                  <a:schemeClr val="tx2">
                    <a:lumMod val="75000"/>
                  </a:schemeClr>
                </a:solidFill>
              </a:rPr>
              <a:t>Příklad reálného nájemného v obci s 2 776 obyvateli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B66A79E-FF35-681E-7ACB-7A1CD609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929" y="2628900"/>
            <a:ext cx="10384971" cy="6135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0174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CE0767-6B3F-A735-8ACE-CA4DE9C0C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cap="all" dirty="0">
                <a:solidFill>
                  <a:schemeClr val="tx2">
                    <a:lumMod val="75000"/>
                  </a:schemeClr>
                </a:solidFill>
              </a:rPr>
              <a:t>Další příklady: obecní byty MHMP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84A579-712F-2CAA-7697-2FB5A222A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4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2+0, nájem: 6 189 Kč, služby 11 700 Kč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4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3+1, nájem: 5247 Kč,  služby: 5 495 Kč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4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4+1, nájem: 18 992 Kč,  služby: 6 516 Kč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6761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B13C96-F749-65C5-4482-138290BA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087913"/>
            <a:ext cx="11912804" cy="1143000"/>
          </a:xfrm>
        </p:spPr>
        <p:txBody>
          <a:bodyPr/>
          <a:lstStyle/>
          <a:p>
            <a:r>
              <a:rPr lang="cs-CZ" cap="all" dirty="0">
                <a:solidFill>
                  <a:schemeClr val="tx2">
                    <a:lumMod val="75000"/>
                  </a:schemeClr>
                </a:solidFill>
              </a:rPr>
              <a:t>Náměty k diskuzi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2C1601-9E7D-1443-F51B-C5E94D3E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4391" y="2758439"/>
            <a:ext cx="16365409" cy="600630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Kolik je podle vás nutné mít nejméně na potraviny a jiné základní potřeby měsíčně k dispozici?</a:t>
            </a:r>
          </a:p>
          <a:p>
            <a:pPr>
              <a:lnSpc>
                <a:spcPct val="150000"/>
              </a:lnSpc>
            </a:pPr>
            <a:r>
              <a:rPr lang="cs-CZ" dirty="0"/>
              <a:t>Vyčlenit určitý bytový fond pro zadlužené nebo zavést „klouzavé“ režimy bytů?</a:t>
            </a:r>
          </a:p>
          <a:p>
            <a:pPr>
              <a:lnSpc>
                <a:spcPct val="150000"/>
              </a:lnSpc>
            </a:pPr>
            <a:r>
              <a:rPr lang="cs-CZ" dirty="0"/>
              <a:t>Jakou formou zavést slevy na nájmu pro dlužníky? Má být podmínkou oddlužení?</a:t>
            </a:r>
          </a:p>
          <a:p>
            <a:pPr>
              <a:lnSpc>
                <a:spcPct val="150000"/>
              </a:lnSpc>
            </a:pPr>
            <a:r>
              <a:rPr lang="cs-CZ" dirty="0"/>
              <a:t>Jaká by měla být výše nájemného v bytech finančního restartu?</a:t>
            </a:r>
          </a:p>
          <a:p>
            <a:pPr>
              <a:lnSpc>
                <a:spcPct val="150000"/>
              </a:lnSpc>
            </a:pPr>
            <a:r>
              <a:rPr lang="cs-CZ" dirty="0"/>
              <a:t>Kde vidíte největší bariéry získávání obecních bytů lidmi v předlužení, </a:t>
            </a:r>
            <a:br>
              <a:rPr lang="cs-CZ" dirty="0"/>
            </a:br>
            <a:r>
              <a:rPr lang="cs-CZ" dirty="0"/>
              <a:t>kromě nedostatku obecních bytů? </a:t>
            </a:r>
          </a:p>
          <a:p>
            <a:pPr>
              <a:lnSpc>
                <a:spcPct val="150000"/>
              </a:lnSpc>
            </a:pPr>
            <a:r>
              <a:rPr lang="cs-CZ" dirty="0"/>
              <a:t>Napadají vás další možné způsoby podpory lidí v předlužení? </a:t>
            </a:r>
          </a:p>
          <a:p>
            <a:pPr>
              <a:lnSpc>
                <a:spcPct val="150000"/>
              </a:lnSpc>
            </a:pPr>
            <a:endParaRPr lang="cs-CZ" dirty="0"/>
          </a:p>
          <a:p>
            <a:pPr>
              <a:lnSpc>
                <a:spcPct val="15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0293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24E868-E1CB-4F48-3E41-81BC54062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cap="all" dirty="0">
                <a:latin typeface="Arial" panose="020B0604020202020204" pitchFamily="34" charset="0"/>
                <a:cs typeface="Arial" panose="020B0604020202020204" pitchFamily="34" charset="0"/>
              </a:rPr>
              <a:t>Bytový fond a jeho funkce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63DB892-E40D-DC8B-E9FF-0439B8D8B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311" y="3075918"/>
            <a:ext cx="16578769" cy="532306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Zákonný rámec – zákon o obcích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Obecní bydlení vnímáno jako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jisté bydlení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obec v roli pronajímatele je vnímána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seriózně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Výše nájemného je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tradičně nižší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 ohledem na sociální funkci bytového fondu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Obce mají mnohdy přívětivější podmínky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vstup do bydlení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než soukromí pronajímatelé 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Ekonomická efektivita – bydlení v bytě je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levnější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než zajišťování </a:t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sociálních služeb pro lidi bez domova na ulici</a:t>
            </a:r>
          </a:p>
        </p:txBody>
      </p:sp>
    </p:spTree>
    <p:extLst>
      <p:ext uri="{BB962C8B-B14F-4D97-AF65-F5344CB8AC3E}">
        <p14:creationId xmlns:p14="http://schemas.microsoft.com/office/powerpoint/2010/main" val="3923921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6FCA1AC5-0CE4-0BB8-7433-40FC851265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227951"/>
              </p:ext>
            </p:extLst>
          </p:nvPr>
        </p:nvGraphicFramePr>
        <p:xfrm>
          <a:off x="1145351" y="1932918"/>
          <a:ext cx="14869537" cy="5323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400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03A85-C433-E953-C8CE-E0FEEA4B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FCE: údržba a reprodukce bytového fondu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Obrázek 5" descr="Obsah obrázku text, snímek obrazovky, Písmo, design&#10;&#10;Popis byl vytvořen automaticky">
            <a:extLst>
              <a:ext uri="{FF2B5EF4-FFF2-40B4-BE49-F238E27FC236}">
                <a16:creationId xmlns:a16="http://schemas.microsoft.com/office/drawing/2014/main" id="{A2F54971-1F79-FFE3-689A-505A016B3E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11"/>
          <a:stretch/>
        </p:blipFill>
        <p:spPr>
          <a:xfrm>
            <a:off x="7008842" y="2802385"/>
            <a:ext cx="4270315" cy="659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26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FA8ABF-958A-1B2C-0FDF-E2D365E6D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FCE: zajištění klíčových profesí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E2A1DF-631E-B6F3-3AD8-5EECC3029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Velká města x malá města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Velká města potřebují udržet některé nízkopříjmové profese -&gt; dostupné bydlení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Malá města potřebují nalákat chybějící specialisty -&gt; v některých případech může dávat smysl poskytnout bydlení zdarma</a:t>
            </a:r>
          </a:p>
        </p:txBody>
      </p:sp>
    </p:spTree>
    <p:extLst>
      <p:ext uri="{BB962C8B-B14F-4D97-AF65-F5344CB8AC3E}">
        <p14:creationId xmlns:p14="http://schemas.microsoft.com/office/powerpoint/2010/main" val="233740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1FA4B9-A7B3-915C-FE5C-3B875318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FCE: podpora sociálně slabých domácností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638DB9-E4A5-BDEA-4324-6DE56924E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Výrazně snížené nájemné (teoreticky)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Byt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dlouhodobě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umožňuje domácnostem s nízkými příjmy zajišťovat základní životní potřeby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853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1FA4B9-A7B3-915C-FE5C-3B875318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FCE: snižování výše tržního nájemného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638DB9-E4A5-BDEA-4324-6DE56924E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Snížené Je třeba specifických podmínek, cca 50 % bytů ve vlastnictví obce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Ve většině obcí ČR nerealizovatelné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2452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1FA4B9-A7B3-915C-FE5C-3B875318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FCE: pomoc v krizové situaci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638DB9-E4A5-BDEA-4324-6DE56924E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Výrazně snížené nájemné 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Byt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krátkodobě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pomáhá domácnosti překlenout krizovou životní situaci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Vybavený byt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5494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1FA4B9-A7B3-915C-FE5C-3B875318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FCE: podpora občanů se zdravotním omezením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638DB9-E4A5-BDEA-4324-6DE56924E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Snížené nájemné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Byt je upraven pro specifické potřeby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532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9E338319F7CF54D98238A77F07FCAC5" ma:contentTypeVersion="22" ma:contentTypeDescription="Vytvoří nový dokument" ma:contentTypeScope="" ma:versionID="ea54cc633cc197d9ab2f6d8736431769">
  <xsd:schema xmlns:xsd="http://www.w3.org/2001/XMLSchema" xmlns:xs="http://www.w3.org/2001/XMLSchema" xmlns:p="http://schemas.microsoft.com/office/2006/metadata/properties" xmlns:ns2="47350f85-5bf0-4688-9428-d22433eaccdb" xmlns:ns3="dbfd958b-5bb3-461b-ab7e-e7ff3c2daff6" targetNamespace="http://schemas.microsoft.com/office/2006/metadata/properties" ma:root="true" ma:fieldsID="29a7fc14ee52af468117d9c1f3022615" ns2:_="" ns3:_="">
    <xsd:import namespace="47350f85-5bf0-4688-9428-d22433eaccdb"/>
    <xsd:import namespace="dbfd958b-5bb3-461b-ab7e-e7ff3c2daff6"/>
    <xsd:element name="properties">
      <xsd:complexType>
        <xsd:sequence>
          <xsd:element name="documentManagement">
            <xsd:complexType>
              <xsd:all>
                <xsd:element ref="ns2:Vkatalogu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350f85-5bf0-4688-9428-d22433eaccdb" elementFormDefault="qualified">
    <xsd:import namespace="http://schemas.microsoft.com/office/2006/documentManagement/types"/>
    <xsd:import namespace="http://schemas.microsoft.com/office/infopath/2007/PartnerControls"/>
    <xsd:element name="Vkatalogu" ma:index="3" nillable="true" ma:displayName="V katalogu" ma:default="1" ma:format="Dropdown" ma:internalName="Vkatalogu" ma:readOnly="false">
      <xsd:simpleType>
        <xsd:restriction base="dms:Boolean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hidden="true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fd958b-5bb3-461b-ab7e-e7ff3c2daff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1ef5163-a3b0-4626-9d9a-771f1da9070c}" ma:internalName="TaxCatchAll" ma:readOnly="false" ma:showField="CatchAllData" ma:web="dbfd958b-5bb3-461b-ab7e-e7ff3c2daf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dílí se s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Typ obsahu"/>
        <xsd:element ref="dc:title" minOccurs="0" maxOccurs="1" ma:index="1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7350f85-5bf0-4688-9428-d22433eaccdb">
      <Terms xmlns="http://schemas.microsoft.com/office/infopath/2007/PartnerControls"/>
    </lcf76f155ced4ddcb4097134ff3c332f>
    <Vkatalogu xmlns="47350f85-5bf0-4688-9428-d22433eaccdb">true</Vkatalogu>
    <TaxCatchAll xmlns="dbfd958b-5bb3-461b-ab7e-e7ff3c2daff6" xsi:nil="true"/>
  </documentManagement>
</p:properties>
</file>

<file path=customXml/itemProps1.xml><?xml version="1.0" encoding="utf-8"?>
<ds:datastoreItem xmlns:ds="http://schemas.openxmlformats.org/officeDocument/2006/customXml" ds:itemID="{9C5C019A-0BBC-45AB-A054-45A620EB73DB}">
  <ds:schemaRefs>
    <ds:schemaRef ds:uri="47350f85-5bf0-4688-9428-d22433eaccdb"/>
    <ds:schemaRef ds:uri="dbfd958b-5bb3-461b-ab7e-e7ff3c2daff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7D6D980-B947-494B-812C-6D41508704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837588-DCAF-4564-A4C3-DF5189119150}">
  <ds:schemaRefs>
    <ds:schemaRef ds:uri="47350f85-5bf0-4688-9428-d22433eaccdb"/>
    <ds:schemaRef ds:uri="dbfd958b-5bb3-461b-ab7e-e7ff3c2daff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483</Words>
  <Application>Microsoft Office PowerPoint</Application>
  <PresentationFormat>Vlastní</PresentationFormat>
  <Paragraphs>85</Paragraphs>
  <Slides>17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3" baseType="lpstr">
      <vt:lpstr>Sanchez</vt:lpstr>
      <vt:lpstr>Calibri</vt:lpstr>
      <vt:lpstr>Arial Black</vt:lpstr>
      <vt:lpstr>League Spartan</vt:lpstr>
      <vt:lpstr>Arial</vt:lpstr>
      <vt:lpstr>Office Theme</vt:lpstr>
      <vt:lpstr>Prezentace aplikace PowerPoint</vt:lpstr>
      <vt:lpstr>Bytový fond a jeho funkce</vt:lpstr>
      <vt:lpstr>Prezentace aplikace PowerPoint</vt:lpstr>
      <vt:lpstr>FCE: údržba a reprodukce bytového fondu</vt:lpstr>
      <vt:lpstr>FCE: zajištění klíčových profesí</vt:lpstr>
      <vt:lpstr>FCE: podpora sociálně slabých domácností</vt:lpstr>
      <vt:lpstr>FCE: snižování výše tržního nájemného</vt:lpstr>
      <vt:lpstr>FCE: pomoc v krizové situaci</vt:lpstr>
      <vt:lpstr>FCE: podpora občanů se zdravotním omezením</vt:lpstr>
      <vt:lpstr>FCE: Finanční restart?</vt:lpstr>
      <vt:lpstr>Aktuální situace dlužníků v ČR</vt:lpstr>
      <vt:lpstr>Aktuální vývoj oddlužení </vt:lpstr>
      <vt:lpstr>Samoživitel/ka se dvěma dětmi – ČP 25 6000 – zůstane 21 238</vt:lpstr>
      <vt:lpstr>Prezentace aplikace PowerPoint</vt:lpstr>
      <vt:lpstr>Příklad reálného nájemného v obci s 2 776 obyvateli</vt:lpstr>
      <vt:lpstr>Další příklady: obecní byty MHMP</vt:lpstr>
      <vt:lpstr>Náměty k diskuzi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Konference-RSSZ-prezentace</dc:title>
  <dc:creator>Syruček Petr</dc:creator>
  <cp:lastModifiedBy>Vališ Daniel</cp:lastModifiedBy>
  <cp:revision>363</cp:revision>
  <dcterms:created xsi:type="dcterms:W3CDTF">2006-08-16T00:00:00Z</dcterms:created>
  <dcterms:modified xsi:type="dcterms:W3CDTF">2024-11-25T09:00:59Z</dcterms:modified>
  <dc:identifier>DAF1WUKLmj8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0x010100A9E338319F7CF54D98238A77F07FCAC5</vt:lpwstr>
  </property>
  <property fmtid="{D5CDD505-2E9C-101B-9397-08002B2CF9AE}" pid="3" name="MediaServiceImageTags">
    <vt:lpwstr/>
  </property>
</Properties>
</file>