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9928225" cy="67976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657">
          <p15:clr>
            <a:srgbClr val="A4A3A4"/>
          </p15:clr>
        </p15:guide>
        <p15:guide id="2" pos="2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657" orient="horz"/>
        <p:guide pos="22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24513" y="0"/>
            <a:ext cx="4302125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263900" y="509588"/>
            <a:ext cx="3400425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95363" y="3228975"/>
            <a:ext cx="7937500" cy="305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454775"/>
            <a:ext cx="4303713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24513" y="6454775"/>
            <a:ext cx="4302125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995363" y="3228975"/>
            <a:ext cx="7937500" cy="3059113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/>
          <p:nvPr>
            <p:ph idx="2" type="sldImg"/>
          </p:nvPr>
        </p:nvSpPr>
        <p:spPr>
          <a:xfrm>
            <a:off x="3263900" y="509588"/>
            <a:ext cx="3400425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995363" y="3228975"/>
            <a:ext cx="7937500" cy="3059113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3263900" y="509588"/>
            <a:ext cx="3400425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995363" y="3228975"/>
            <a:ext cx="7937500" cy="3059113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3:notes"/>
          <p:cNvSpPr/>
          <p:nvPr>
            <p:ph idx="2" type="sldImg"/>
          </p:nvPr>
        </p:nvSpPr>
        <p:spPr>
          <a:xfrm>
            <a:off x="3263900" y="509588"/>
            <a:ext cx="3400425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995363" y="3228975"/>
            <a:ext cx="7937500" cy="3059113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3263900" y="509588"/>
            <a:ext cx="3400425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995363" y="3228975"/>
            <a:ext cx="7937500" cy="3059113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3263900" y="509588"/>
            <a:ext cx="3400425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995363" y="3228975"/>
            <a:ext cx="7937500" cy="3059113"/>
          </a:xfrm>
          <a:prstGeom prst="rect">
            <a:avLst/>
          </a:prstGeom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/>
          <p:nvPr>
            <p:ph idx="2" type="sldImg"/>
          </p:nvPr>
        </p:nvSpPr>
        <p:spPr>
          <a:xfrm>
            <a:off x="3263900" y="509588"/>
            <a:ext cx="3400425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/>
          <p:nvPr>
            <p:ph idx="2" type="sldImg"/>
          </p:nvPr>
        </p:nvSpPr>
        <p:spPr>
          <a:xfrm>
            <a:off x="3263900" y="509588"/>
            <a:ext cx="3400425" cy="25495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995363" y="3228975"/>
            <a:ext cx="7937500" cy="305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7775" lIns="95550" spcFirstLastPara="1" rIns="95550" wrap="square" tIns="477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:notes"/>
          <p:cNvSpPr txBox="1"/>
          <p:nvPr>
            <p:ph idx="12" type="sldNum"/>
          </p:nvPr>
        </p:nvSpPr>
        <p:spPr>
          <a:xfrm>
            <a:off x="5624513" y="6454775"/>
            <a:ext cx="4302125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7775" lIns="95550" spcFirstLastPara="1" rIns="95550" wrap="square" tIns="477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, graf a text" type="chartAndTx">
  <p:cSld name="CHART_AND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/>
          <p:nvPr>
            <p:ph idx="2" type="chart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60"/>
              </a:spcBef>
              <a:spcAft>
                <a:spcPts val="0"/>
              </a:spcAft>
              <a:buClr>
                <a:srgbClr val="003C69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3C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rgbClr val="003C69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003C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rgbClr val="003C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C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003C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rgbClr val="003C6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03C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, text a klipart" type="txAndClipArt">
  <p:cSld name="TEXT_AND_CLIPAR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7" name="Google Shape;97;p14"/>
          <p:cNvSpPr/>
          <p:nvPr>
            <p:ph idx="2" type="clipArt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diagram nebo organizační schéma" type="dgm">
  <p:cSld name="DIAGRAM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5"/>
          <p:cNvSpPr/>
          <p:nvPr>
            <p:ph idx="2" type="dgm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60"/>
              </a:spcBef>
              <a:spcAft>
                <a:spcPts val="0"/>
              </a:spcAft>
              <a:buClr>
                <a:srgbClr val="003C69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3C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rgbClr val="003C69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003C6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00"/>
              </a:spcBef>
              <a:spcAft>
                <a:spcPts val="0"/>
              </a:spcAft>
              <a:buClr>
                <a:srgbClr val="003C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C6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003C6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rgbClr val="003C6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03C6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5288" y="6021388"/>
            <a:ext cx="3498850" cy="72548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rgbClr val="003C69"/>
              </a:buClr>
              <a:buSzPts val="2800"/>
              <a:buFont typeface="Arial"/>
              <a:buNone/>
              <a:defRPr/>
            </a:lvl1pPr>
            <a:lvl2pPr lvl="1" algn="ctr">
              <a:spcBef>
                <a:spcPts val="480"/>
              </a:spcBef>
              <a:spcAft>
                <a:spcPts val="0"/>
              </a:spcAft>
              <a:buClr>
                <a:srgbClr val="003C69"/>
              </a:buClr>
              <a:buSzPts val="2400"/>
              <a:buFont typeface="Arial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003C69"/>
              </a:buClr>
              <a:buSzPts val="2000"/>
              <a:buFont typeface="Arial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Font typeface="Arial"/>
              <a:buNone/>
              <a:defRPr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003C69"/>
              </a:buClr>
              <a:buSzPts val="16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003C69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003C69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003C69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003C69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03C69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03C69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03C69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9" name="Google Shape;39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03C69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03C69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03C69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003C69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003C69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003C69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003C69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6" name="Google Shape;46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003C69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003C69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003C69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03C69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7" name="Google Shape;47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003C69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003C69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003C69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003C69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48" name="Google Shape;48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003C69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003C69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003C69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03C69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49" name="Google Shape;49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003C69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003C69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003C69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003C69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003C69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003C69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003C69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003C69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003C69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003C69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003C69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003C69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003C69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003C69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003C69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3C69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3C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003C69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003C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003C6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C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003C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003C69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003C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48375" y="6223000"/>
            <a:ext cx="2651125" cy="32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7844" y="6246254"/>
            <a:ext cx="2133600" cy="47899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hyperlink" Target="https://socialniveci.ostrava.cz/wp-content/uploads/2021/12/FIN_Koncepce-socialniho-bydleni-SMO_logo-1.pdf" TargetMode="External"/><Relationship Id="rId6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ocialniveci.ostrava.cz/wp-content/uploads/2022/12/zaverecna_evaluacni_zprava_socialni_bydleni_final_10_2022-1.pdf" TargetMode="External"/><Relationship Id="rId4" Type="http://schemas.openxmlformats.org/officeDocument/2006/relationships/hyperlink" Target="https://socialniveci.ostrava.cz/wp-content/uploads/2022/12/zaverecna_evaluacni_zprava_socialni_bydleni_final_10_2022-1.pdf" TargetMode="External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starfos.tacr.cz/cs/project/TL03000005" TargetMode="External"/><Relationship Id="rId4" Type="http://schemas.openxmlformats.org/officeDocument/2006/relationships/hyperlink" Target="https://starfos.tacr.cz/cs/project/TL02000479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12.png"/><Relationship Id="rId7" Type="http://schemas.openxmlformats.org/officeDocument/2006/relationships/hyperlink" Target="https://dokumenty.osu.cz/fss/publikace/metodika-optimalizace.pdf" TargetMode="External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ocialniveci.ostrava.cz/misto-zvane-domov-soutez-socialni-bydleni/" TargetMode="External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3.png"/><Relationship Id="rId7" Type="http://schemas.openxmlformats.org/officeDocument/2006/relationships/image" Target="../media/image6.png"/><Relationship Id="rId8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marek.mikulec@ostrava.cz" TargetMode="External"/><Relationship Id="rId4" Type="http://schemas.openxmlformats.org/officeDocument/2006/relationships/hyperlink" Target="https://socialniveci.ostrava.cz/ukrajina-informace-ostrav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/>
        </p:nvSpPr>
        <p:spPr>
          <a:xfrm>
            <a:off x="413544" y="1340768"/>
            <a:ext cx="8316912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cs-CZ" sz="3600" u="none" cap="none" strike="noStrike">
                <a:solidFill>
                  <a:srgbClr val="003C6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cs-CZ" sz="3600" u="none" cap="none" strike="noStrike">
                <a:solidFill>
                  <a:srgbClr val="003C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s-CZ" sz="3600" u="none" cap="none" strike="noStrike">
                <a:solidFill>
                  <a:srgbClr val="003C69"/>
                </a:solidFill>
                <a:latin typeface="Arial"/>
                <a:ea typeface="Arial"/>
                <a:cs typeface="Arial"/>
                <a:sym typeface="Arial"/>
              </a:rPr>
              <a:t>Statutární město Ostrava a sociální bydlení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2000" u="none" cap="none" strike="noStrike">
                <a:solidFill>
                  <a:srgbClr val="003C69"/>
                </a:solidFill>
                <a:latin typeface="Arial"/>
                <a:ea typeface="Arial"/>
                <a:cs typeface="Arial"/>
                <a:sym typeface="Arial"/>
              </a:rPr>
              <a:t>Kvalitní čtení dat jako základ efektivní politiky bydlení</a:t>
            </a:r>
            <a:br>
              <a:rPr b="1" i="0" lang="cs-CZ" sz="5400" u="none" cap="none" strike="noStrike">
                <a:solidFill>
                  <a:srgbClr val="003C6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cs-CZ" sz="3600" u="none" cap="none" strike="noStrike">
                <a:solidFill>
                  <a:srgbClr val="003C6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cs-CZ" sz="2000" u="none" cap="none" strike="noStrike"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i="0" lang="cs-CZ" sz="2000" u="none" cap="none" strike="noStrike"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s-CZ" sz="2000" u="none" cap="none" strike="noStrike"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rPr>
              <a:t>Mgr. Marek Mikulec, Ph.D.</a:t>
            </a:r>
            <a:br>
              <a:rPr b="1" i="0" lang="cs-CZ" sz="2000" u="none" cap="none" strike="noStrike"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s-CZ" sz="1600" u="none" cap="none" strike="noStrike">
                <a:solidFill>
                  <a:srgbClr val="00ADD0"/>
                </a:solidFill>
                <a:latin typeface="Arial"/>
                <a:ea typeface="Arial"/>
                <a:cs typeface="Arial"/>
                <a:sym typeface="Arial"/>
              </a:rPr>
              <a:t>31.03.2023, Liberec</a:t>
            </a:r>
            <a:endParaRPr b="1" i="0" sz="2400" u="none" cap="none" strike="noStrike">
              <a:solidFill>
                <a:srgbClr val="00ADD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6134" y="1152628"/>
            <a:ext cx="4860760" cy="497667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179387" y="983458"/>
            <a:ext cx="3924467" cy="4976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•"/>
            </a:pPr>
            <a:r>
              <a:rPr lang="cs-CZ" sz="2000"/>
              <a:t>Projekty od r. 2016</a:t>
            </a:r>
            <a:endParaRPr/>
          </a:p>
          <a:p>
            <a:pPr indent="-342900" lvl="0" marL="342900" rtl="0" algn="l">
              <a:spcBef>
                <a:spcPts val="370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•"/>
            </a:pPr>
            <a:r>
              <a:rPr lang="cs-CZ" sz="2000"/>
              <a:t>Celkem vytvořeno </a:t>
            </a:r>
            <a:r>
              <a:rPr b="1" lang="cs-CZ" sz="2000"/>
              <a:t>168 sociálních bytů </a:t>
            </a:r>
            <a:r>
              <a:rPr lang="cs-CZ" sz="2000"/>
              <a:t>a </a:t>
            </a:r>
            <a:r>
              <a:rPr b="1" lang="cs-CZ" sz="2000"/>
              <a:t>4 krizové byty</a:t>
            </a:r>
            <a:r>
              <a:rPr lang="cs-CZ" sz="2000"/>
              <a:t> + dalších min. 40 bytů plánujeme</a:t>
            </a:r>
            <a:endParaRPr/>
          </a:p>
          <a:p>
            <a:pPr indent="-285750" lvl="1" marL="742950" rtl="0" algn="l">
              <a:spcBef>
                <a:spcPts val="333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lang="cs-CZ" sz="1800"/>
              <a:t>Aktuálně obsazeno </a:t>
            </a:r>
            <a:r>
              <a:rPr b="1" lang="cs-CZ" sz="1800"/>
              <a:t>48 bytů</a:t>
            </a:r>
            <a:r>
              <a:rPr lang="cs-CZ" sz="1800"/>
              <a:t> (02/2023) – 130 osob (64 dospělých a 66 dětí)</a:t>
            </a:r>
            <a:endParaRPr sz="1800"/>
          </a:p>
          <a:p>
            <a:pPr indent="-285750" lvl="1" marL="742950" rtl="0" algn="l">
              <a:spcBef>
                <a:spcPts val="333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b="1" lang="cs-CZ" sz="1800"/>
              <a:t>Důležitost sociální práce </a:t>
            </a:r>
            <a:r>
              <a:rPr lang="cs-CZ" sz="1800"/>
              <a:t>– individuálně nastavená intenzita</a:t>
            </a:r>
            <a:endParaRPr sz="1800"/>
          </a:p>
          <a:p>
            <a:pPr indent="-180022" lvl="1" marL="742950" rtl="0" algn="l">
              <a:spcBef>
                <a:spcPts val="333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None/>
            </a:pPr>
            <a:r>
              <a:t/>
            </a:r>
            <a:endParaRPr sz="1800"/>
          </a:p>
          <a:p>
            <a:pPr indent="-342900" lvl="0" marL="342900" rtl="0" algn="l">
              <a:spcBef>
                <a:spcPts val="370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•"/>
            </a:pPr>
            <a:r>
              <a:rPr b="1" lang="cs-CZ" sz="2000"/>
              <a:t>Více než 85 % domácností si bydlení udrží </a:t>
            </a:r>
            <a:endParaRPr/>
          </a:p>
          <a:p>
            <a:pPr indent="-285750" lvl="1" marL="742950" rtl="0" algn="l">
              <a:spcBef>
                <a:spcPts val="333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lang="cs-CZ" sz="1800"/>
              <a:t>„Úspěšná“ domácnost z projektu vystupuje spolu s bytem</a:t>
            </a:r>
            <a:endParaRPr/>
          </a:p>
          <a:p>
            <a:pPr indent="-285750" lvl="1" marL="742950" rtl="0" algn="l">
              <a:spcBef>
                <a:spcPts val="333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lang="cs-CZ" sz="1800"/>
              <a:t>Projekt II. – úspěšnost 89 %</a:t>
            </a:r>
            <a:endParaRPr/>
          </a:p>
          <a:p>
            <a:pPr indent="-237172" lvl="0" marL="342900" rtl="0" algn="l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118" name="Google Shape;118;p17"/>
          <p:cNvSpPr txBox="1"/>
          <p:nvPr>
            <p:ph type="title"/>
          </p:nvPr>
        </p:nvSpPr>
        <p:spPr>
          <a:xfrm>
            <a:off x="133350" y="191294"/>
            <a:ext cx="8229600" cy="792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Statutární město Ostrava</a:t>
            </a: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84369" y="7953"/>
            <a:ext cx="115252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kulecma\Desktop\1_PS SB_25.1.2018\Foto_PS_1.jpg" id="120" name="Google Shape;120;p1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31940" y="5625244"/>
            <a:ext cx="1440160" cy="1171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Práce s daty</a:t>
            </a:r>
            <a:endParaRPr/>
          </a:p>
        </p:txBody>
      </p:sp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•"/>
            </a:pPr>
            <a:r>
              <a:rPr lang="cs-CZ"/>
              <a:t>Bydlení – oblast, do níž výrazně vstupují emoce/pocity (ne-zásluhovost, ne-motivovanost, ne-kompetentnost…) 🡪 potřeba základní racionalizace</a:t>
            </a:r>
            <a:endParaRPr/>
          </a:p>
          <a:p>
            <a:pPr indent="-342900" lvl="0" marL="342900" rtl="0" algn="l">
              <a:spcBef>
                <a:spcPts val="434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•"/>
            </a:pPr>
            <a:r>
              <a:rPr lang="cs-CZ"/>
              <a:t>Praxe založená na datech</a:t>
            </a:r>
            <a:endParaRPr/>
          </a:p>
          <a:p>
            <a:pPr indent="-285750" lvl="1" marL="742950" rtl="0" algn="l">
              <a:spcBef>
                <a:spcPts val="372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lang="cs-CZ"/>
              <a:t>Pozice evaluátora</a:t>
            </a:r>
            <a:endParaRPr/>
          </a:p>
          <a:p>
            <a:pPr indent="-285750" lvl="1" marL="742950" rtl="0" algn="l">
              <a:spcBef>
                <a:spcPts val="372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lang="cs-CZ"/>
              <a:t>Práce s kvalitativními i kvantitativními daty</a:t>
            </a:r>
            <a:endParaRPr/>
          </a:p>
          <a:p>
            <a:pPr indent="-285750" lvl="1" marL="742950" rtl="0" algn="l">
              <a:spcBef>
                <a:spcPts val="372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lang="cs-CZ"/>
              <a:t>Data o domácnostech žádajících o sociální bydlení (realizace individuálních šetření)</a:t>
            </a:r>
            <a:endParaRPr/>
          </a:p>
          <a:p>
            <a:pPr indent="-285750" lvl="1" marL="742950" rtl="0" algn="l">
              <a:spcBef>
                <a:spcPts val="372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lang="cs-CZ"/>
              <a:t>Mapování změny životní situace v sociálním bydlení (včetně role sociální práce)</a:t>
            </a:r>
            <a:endParaRPr/>
          </a:p>
          <a:p>
            <a:pPr indent="-285750" lvl="1" marL="742950" rtl="0" algn="l">
              <a:spcBef>
                <a:spcPts val="372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lang="cs-CZ"/>
              <a:t>Reflektování fungování systémů perspektivou klíčových aktérů</a:t>
            </a:r>
            <a:endParaRPr/>
          </a:p>
          <a:p>
            <a:pPr indent="-285750" lvl="1" marL="742950" rtl="0" algn="l">
              <a:spcBef>
                <a:spcPts val="372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lang="cs-CZ"/>
              <a:t>Nově data z Kontaktního místa pro bydlení</a:t>
            </a:r>
            <a:endParaRPr/>
          </a:p>
          <a:p>
            <a:pPr indent="-342900" lvl="0" marL="342900" rtl="0" algn="l">
              <a:spcBef>
                <a:spcPts val="434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•"/>
            </a:pPr>
            <a:r>
              <a:rPr lang="cs-CZ"/>
              <a:t>Formativní evaluace</a:t>
            </a:r>
            <a:endParaRPr/>
          </a:p>
          <a:p>
            <a:pPr indent="-342900" lvl="0" marL="342900" rtl="0" algn="l">
              <a:spcBef>
                <a:spcPts val="434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•"/>
            </a:pPr>
            <a:r>
              <a:rPr lang="cs-CZ"/>
              <a:t>Informování o výsledcích – spolupracující aktéři, političtí aktéři</a:t>
            </a:r>
            <a:endParaRPr/>
          </a:p>
          <a:p>
            <a:pPr indent="-205105" lvl="0" marL="342900" rtl="0" algn="l">
              <a:spcBef>
                <a:spcPts val="434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Praxe založená na datech – evaluace</a:t>
            </a:r>
            <a:endParaRPr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179512" y="1417638"/>
            <a:ext cx="5508612" cy="4819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•"/>
            </a:pPr>
            <a:r>
              <a:rPr lang="cs-CZ" u="sng">
                <a:solidFill>
                  <a:schemeClr val="hlink"/>
                </a:solidFill>
                <a:hlinkClick r:id="rId3"/>
              </a:rPr>
              <a:t>Závěrečná evaluační zpráva</a:t>
            </a:r>
            <a:endParaRPr/>
          </a:p>
          <a:p>
            <a:pPr indent="-285750" lvl="1" marL="742950" rtl="0" algn="l">
              <a:spcBef>
                <a:spcPts val="228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lang="cs-CZ"/>
              <a:t>evaluace hodnotí výsledky projektu II. (70 bytů)</a:t>
            </a:r>
            <a:endParaRPr/>
          </a:p>
          <a:p>
            <a:pPr indent="-297688" lvl="0" marL="342900" rtl="0" algn="l">
              <a:spcBef>
                <a:spcPts val="142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None/>
            </a:pPr>
            <a:r>
              <a:t/>
            </a:r>
            <a:endParaRPr sz="1500"/>
          </a:p>
          <a:p>
            <a:pPr indent="-342931" lvl="0" marL="342900" rtl="0" algn="just">
              <a:spcBef>
                <a:spcPts val="256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•"/>
            </a:pPr>
            <a:r>
              <a:rPr b="1" lang="cs-CZ" sz="2700"/>
              <a:t>89 % domácností si bydlení udrží </a:t>
            </a:r>
            <a:endParaRPr/>
          </a:p>
          <a:p>
            <a:pPr indent="-285781" lvl="1" marL="742950" rtl="0" algn="just">
              <a:spcBef>
                <a:spcPts val="218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lang="cs-CZ" sz="2300"/>
              <a:t>„Úspěšná“ domácnost z projektu vystupuje spolu s bytem</a:t>
            </a:r>
            <a:endParaRPr sz="1800"/>
          </a:p>
          <a:p>
            <a:pPr indent="-297688" lvl="0" marL="342900" rtl="0" algn="just">
              <a:spcBef>
                <a:spcPts val="142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None/>
            </a:pPr>
            <a:r>
              <a:t/>
            </a:r>
            <a:endParaRPr sz="1500"/>
          </a:p>
          <a:p>
            <a:pPr indent="-342900" lvl="0" marL="342900" rtl="0" algn="l">
              <a:spcBef>
                <a:spcPts val="266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•"/>
            </a:pPr>
            <a:r>
              <a:rPr lang="cs-CZ"/>
              <a:t>Projekt II.: celkem sesbíráno 85 dotazníků po nastěhování, 59 dotazníků po 12 měsících a 28 dotazníků po 24 měsících</a:t>
            </a:r>
            <a:endParaRPr/>
          </a:p>
          <a:p>
            <a:pPr indent="-342900" lvl="0" marL="342900" rtl="0" algn="l">
              <a:spcBef>
                <a:spcPts val="266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•"/>
            </a:pPr>
            <a:r>
              <a:rPr lang="cs-CZ"/>
              <a:t>Chí-kvadrát test a nalézání statisticky významných změn 🡪 </a:t>
            </a:r>
            <a:r>
              <a:rPr b="1" lang="cs-CZ"/>
              <a:t>18 hypotéz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266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•"/>
            </a:pPr>
            <a:r>
              <a:rPr lang="cs-CZ" u="sng"/>
              <a:t>Potvrzení hypotézy – statisticky významná změna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228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lang="cs-CZ"/>
              <a:t>Zvýšení pocitu bezpečí (H5)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228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lang="cs-CZ"/>
              <a:t>Zlepšení psychického zdravotního stavu (H8)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228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lang="cs-CZ"/>
              <a:t>Zlepšení podpůrné sociální sítě (H13)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228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lang="cs-CZ"/>
              <a:t>Zlepšení finanční situace domácností (H18)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266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•"/>
            </a:pPr>
            <a:r>
              <a:rPr lang="cs-CZ" u="sng"/>
              <a:t>Potvrzení hypotézy, ale… </a:t>
            </a:r>
            <a:r>
              <a:rPr lang="cs-CZ"/>
              <a:t>– dlouhodobější trendy (= potřeba dalších dat, změny „až“ po 24 měsících)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828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lang="cs-CZ"/>
              <a:t>Zvýšení vnímání kontroly nad vlastním životem (H12) a subjektivně vnímané životní spokojenost (H11)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228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lang="cs-CZ"/>
              <a:t>Zhoršení subjektivně vnímaného zdravotního stavu 🡪 bydlení 🡪 možnost zabývat se zdravím? (H8)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228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lang="cs-CZ"/>
              <a:t>Díky sociálnímu bydlení přibývá dětí v péči specialistů – lékařů (H7)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228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lang="cs-CZ"/>
              <a:t>Snížení problémů s chováním dětí (H14)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228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lang="cs-CZ"/>
              <a:t>Snížení využívání sociálních služeb (H16)</a:t>
            </a:r>
            <a:endParaRPr/>
          </a:p>
          <a:p>
            <a:pPr indent="-297688" lvl="0" marL="342900" rtl="0" algn="l">
              <a:spcBef>
                <a:spcPts val="142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None/>
            </a:pPr>
            <a:r>
              <a:t/>
            </a:r>
            <a:endParaRPr sz="1500"/>
          </a:p>
        </p:txBody>
      </p:sp>
      <p:pic>
        <p:nvPicPr>
          <p:cNvPr id="133" name="Google Shape;133;p19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64360" y="1417638"/>
            <a:ext cx="3000128" cy="422830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457200" y="274638"/>
            <a:ext cx="7617775" cy="795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Spolupráce s akademickou sférou</a:t>
            </a:r>
            <a:endParaRPr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0" y="1568438"/>
            <a:ext cx="7650090" cy="3132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•"/>
            </a:pPr>
            <a:r>
              <a:rPr lang="cs-CZ" sz="2800"/>
              <a:t>Projekty TAČR – aplikační garantství</a:t>
            </a:r>
            <a:endParaRPr sz="2800"/>
          </a:p>
          <a:p>
            <a:pPr indent="-342900" lvl="0" marL="342900" rtl="0" algn="just">
              <a:spcBef>
                <a:spcPts val="476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•"/>
            </a:pPr>
            <a:r>
              <a:rPr lang="cs-CZ" sz="2800"/>
              <a:t>Fakulta sociálních studií, Ostravská univerzita</a:t>
            </a:r>
            <a:endParaRPr/>
          </a:p>
          <a:p>
            <a:pPr indent="-285750" lvl="1" marL="742950" rtl="0" algn="just">
              <a:spcBef>
                <a:spcPts val="340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lang="cs-CZ" sz="2000"/>
              <a:t>TAČR </a:t>
            </a:r>
            <a:r>
              <a:rPr lang="cs-CZ" sz="2000" u="sng">
                <a:solidFill>
                  <a:schemeClr val="hlink"/>
                </a:solidFill>
                <a:hlinkClick r:id="rId3"/>
              </a:rPr>
              <a:t>Optimalizace komunitního plánování sociálních služeb na úrovni obcí </a:t>
            </a:r>
            <a:r>
              <a:rPr lang="cs-CZ" sz="2000"/>
              <a:t>– úspěšně zakončeno 2022</a:t>
            </a:r>
            <a:endParaRPr/>
          </a:p>
          <a:p>
            <a:pPr indent="-342900" lvl="0" marL="342900" rtl="0" algn="just">
              <a:spcBef>
                <a:spcPts val="476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•"/>
            </a:pPr>
            <a:r>
              <a:rPr lang="cs-CZ" sz="2800"/>
              <a:t>Přírodovědecká fakulta, Univerzita Karlova</a:t>
            </a:r>
            <a:endParaRPr/>
          </a:p>
          <a:p>
            <a:pPr indent="-285750" lvl="1" marL="742950" rtl="0" algn="l">
              <a:spcBef>
                <a:spcPts val="340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–"/>
            </a:pPr>
            <a:r>
              <a:rPr lang="cs-CZ" sz="2000"/>
              <a:t>TAČR </a:t>
            </a:r>
            <a:r>
              <a:rPr lang="cs-CZ" sz="2000" u="sng">
                <a:solidFill>
                  <a:schemeClr val="hlink"/>
                </a:solidFill>
                <a:hlinkClick r:id="rId4"/>
              </a:rPr>
              <a:t>Vývojová dynamika segregace a sociálního vyloučení v území</a:t>
            </a:r>
            <a:r>
              <a:rPr lang="cs-CZ" sz="2000"/>
              <a:t> – zakončení projektu 03/2023</a:t>
            </a:r>
            <a:endParaRPr/>
          </a:p>
          <a:p>
            <a:pPr indent="-228600" lvl="2" marL="1143000" rtl="0" algn="l">
              <a:spcBef>
                <a:spcPts val="340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•"/>
            </a:pPr>
            <a:r>
              <a:rPr lang="cs-CZ" sz="2000"/>
              <a:t>Metodika identifikace lokalit segregace</a:t>
            </a:r>
            <a:endParaRPr/>
          </a:p>
          <a:p>
            <a:pPr indent="-228600" lvl="2" marL="1143000" rtl="0" algn="l">
              <a:spcBef>
                <a:spcPts val="340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•"/>
            </a:pPr>
            <a:r>
              <a:rPr lang="cs-CZ" sz="2000"/>
              <a:t>Metodika hodnocení vývoje dynamiky segregace a sociálního vyloučení</a:t>
            </a:r>
            <a:endParaRPr/>
          </a:p>
          <a:p>
            <a:pPr indent="-228600" lvl="2" marL="1143000" rtl="0" algn="l">
              <a:spcBef>
                <a:spcPts val="340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•"/>
            </a:pPr>
            <a:r>
              <a:rPr lang="cs-CZ" sz="2000"/>
              <a:t>Online mapa</a:t>
            </a:r>
            <a:endParaRPr/>
          </a:p>
          <a:p>
            <a:pPr indent="-191770" lvl="0" marL="342900" rtl="0" algn="l">
              <a:spcBef>
                <a:spcPts val="476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4975" y="203114"/>
            <a:ext cx="938585" cy="938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 rotWithShape="1">
          <a:blip r:embed="rId6">
            <a:alphaModFix/>
          </a:blip>
          <a:srcRect b="-1" l="1104" r="-1" t="0"/>
          <a:stretch/>
        </p:blipFill>
        <p:spPr>
          <a:xfrm>
            <a:off x="2699792" y="4308963"/>
            <a:ext cx="3259826" cy="227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44535" y="1568438"/>
            <a:ext cx="1199464" cy="1682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48664" y="1322841"/>
            <a:ext cx="5531448" cy="2898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•"/>
            </a:pPr>
            <a:r>
              <a:rPr b="1" lang="cs-CZ" sz="2400"/>
              <a:t>Foto soutěž a obrázková soutěž</a:t>
            </a:r>
            <a:r>
              <a:rPr lang="cs-CZ" sz="2400"/>
              <a:t> pro klienty projektu sociálního bydlení 🡪 zachytit </a:t>
            </a:r>
            <a:r>
              <a:rPr lang="cs-CZ" sz="2400" u="sng">
                <a:solidFill>
                  <a:schemeClr val="hlink"/>
                </a:solidFill>
                <a:hlinkClick r:id="rId3"/>
              </a:rPr>
              <a:t>„Co pro nás znamená domov?“</a:t>
            </a:r>
            <a:r>
              <a:rPr lang="cs-CZ" sz="2400"/>
              <a:t> (= analytický přesah)</a:t>
            </a:r>
            <a:endParaRPr/>
          </a:p>
          <a:p>
            <a:pPr indent="-342900" lvl="0" marL="342900" rtl="0" algn="l">
              <a:spcBef>
                <a:spcPts val="336"/>
              </a:spcBef>
              <a:spcAft>
                <a:spcPts val="0"/>
              </a:spcAft>
              <a:buClr>
                <a:srgbClr val="003C69"/>
              </a:buClr>
              <a:buSzPct val="100000"/>
              <a:buFont typeface="Arial"/>
              <a:buChar char="•"/>
            </a:pPr>
            <a:r>
              <a:rPr lang="cs-CZ" sz="2400"/>
              <a:t>Viktorie (11 let): </a:t>
            </a:r>
            <a:r>
              <a:rPr i="1" lang="cs-CZ" sz="2400"/>
              <a:t>„Něco, kde se cítíte v bezpečí, kde víte, že máte rodinu, která vás má ráda a bude při vás stát. domov z kterého odcházíte s úsměvem a s úsměvem se i vracíte, místo, kde se vracíte, když vám je nejhůř. Mám domov s rodinou. Dům je něco důležitého, protože cítíte, že ten dům žije, že je součástí rodiny. Místo, kde jsem prožila šťastné okamžiky s mojí rodinou, místo, kde se ráda vracím. Jsem ráda, že mám domov, že mám střechu nad hlavou.“</a:t>
            </a:r>
            <a:endParaRPr/>
          </a:p>
        </p:txBody>
      </p:sp>
      <p:pic>
        <p:nvPicPr>
          <p:cNvPr id="148" name="Google Shape;14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791" y="4199490"/>
            <a:ext cx="3613923" cy="253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55876" y="4221090"/>
            <a:ext cx="3375786" cy="253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94568" y="2728495"/>
            <a:ext cx="2942536" cy="217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30824" y="220301"/>
            <a:ext cx="3538715" cy="2221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96723" y="5589240"/>
            <a:ext cx="2472816" cy="98672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>
            <p:ph type="title"/>
          </p:nvPr>
        </p:nvSpPr>
        <p:spPr>
          <a:xfrm>
            <a:off x="125767" y="227163"/>
            <a:ext cx="45108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Místo zvané domov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457200" y="1103313"/>
            <a:ext cx="8507413" cy="505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3C69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003C69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Clr>
                <a:srgbClr val="003C69"/>
              </a:buClr>
              <a:buSzPts val="3600"/>
              <a:buFont typeface="Arial"/>
              <a:buNone/>
            </a:pPr>
            <a:r>
              <a:rPr b="1" lang="cs-CZ" sz="3600"/>
              <a:t>Děkuji Vám za pozornost </a:t>
            </a:r>
            <a:endParaRPr/>
          </a:p>
          <a:p>
            <a:pPr indent="0" lvl="0" marL="0" rtl="0" algn="ctr">
              <a:spcBef>
                <a:spcPts val="720"/>
              </a:spcBef>
              <a:spcAft>
                <a:spcPts val="0"/>
              </a:spcAft>
              <a:buClr>
                <a:srgbClr val="003C69"/>
              </a:buClr>
              <a:buSzPts val="3600"/>
              <a:buFont typeface="Arial"/>
              <a:buNone/>
            </a:pPr>
            <a:r>
              <a:rPr b="1" lang="cs-CZ" sz="3600"/>
              <a:t>a těším se na diskusi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003C69"/>
              </a:buClr>
              <a:buSzPts val="2800"/>
              <a:buFont typeface="Arial"/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Font typeface="Arial"/>
              <a:buNone/>
            </a:pPr>
            <a:r>
              <a:rPr b="1" lang="cs-CZ" sz="1800"/>
              <a:t>Mgr. Marek Mikulec, Ph.D.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Font typeface="Arial"/>
              <a:buNone/>
            </a:pPr>
            <a:r>
              <a:rPr lang="cs-CZ" sz="1800"/>
              <a:t>Koordinátor programu sociálního bydlení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Font typeface="Arial"/>
              <a:buNone/>
            </a:pPr>
            <a:r>
              <a:rPr lang="cs-CZ" sz="1800"/>
              <a:t>Odbor sociálních věcí a zdravotnictví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Font typeface="Arial"/>
              <a:buNone/>
            </a:pPr>
            <a:r>
              <a:rPr b="1" lang="cs-CZ" sz="1800"/>
              <a:t>E </a:t>
            </a:r>
            <a:r>
              <a:rPr lang="cs-CZ" sz="1800" u="sng">
                <a:solidFill>
                  <a:schemeClr val="hlink"/>
                </a:solidFill>
                <a:hlinkClick r:id="rId3"/>
              </a:rPr>
              <a:t>marek.mikulec@ostrava.cz</a:t>
            </a:r>
            <a:r>
              <a:rPr lang="cs-CZ" sz="1800"/>
              <a:t>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Font typeface="Arial"/>
              <a:buNone/>
            </a:pPr>
            <a:r>
              <a:rPr b="1" lang="cs-CZ" sz="1800"/>
              <a:t>T </a:t>
            </a:r>
            <a:r>
              <a:rPr lang="cs-CZ" sz="1800"/>
              <a:t>+420 559 443 861</a:t>
            </a:r>
            <a:endParaRPr b="1"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rgbClr val="003C69"/>
              </a:buClr>
              <a:buSzPts val="1800"/>
              <a:buFont typeface="Arial"/>
              <a:buNone/>
            </a:pPr>
            <a:r>
              <a:rPr b="1" lang="cs-CZ" sz="1800"/>
              <a:t>W</a:t>
            </a:r>
            <a:r>
              <a:rPr lang="cs-CZ" sz="1800"/>
              <a:t> </a:t>
            </a:r>
            <a:r>
              <a:rPr lang="cs-CZ" sz="1800" u="sng">
                <a:solidFill>
                  <a:schemeClr val="hlink"/>
                </a:solidFill>
                <a:hlinkClick r:id="rId4"/>
              </a:rPr>
              <a:t>Sociální věci Ostrava!!!</a:t>
            </a:r>
            <a:endParaRPr sz="18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003C69"/>
              </a:buClr>
              <a:buSzPts val="2000"/>
              <a:buFont typeface="Arial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