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9926625" cy="6797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9926638" cy="6797675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9926638" cy="6797675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4303483" cy="339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5621582" y="1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  <a:defRPr b="1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3267075" y="511175"/>
            <a:ext cx="3392488" cy="2544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992507" y="3230423"/>
            <a:ext cx="7940052" cy="305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n"/>
          <p:cNvSpPr txBox="1"/>
          <p:nvPr/>
        </p:nvSpPr>
        <p:spPr>
          <a:xfrm>
            <a:off x="0" y="6457712"/>
            <a:ext cx="4303483" cy="339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/>
          <p:nvPr>
            <p:ph idx="2" type="sldImg"/>
          </p:nvPr>
        </p:nvSpPr>
        <p:spPr>
          <a:xfrm>
            <a:off x="3267075" y="511175"/>
            <a:ext cx="3392488" cy="2544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992507" y="3230423"/>
            <a:ext cx="7940052" cy="305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267075" y="511175"/>
            <a:ext cx="3392488" cy="2544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92507" y="3230423"/>
            <a:ext cx="7940052" cy="305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267075" y="511175"/>
            <a:ext cx="3392488" cy="2544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992507" y="3230423"/>
            <a:ext cx="7940052" cy="305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267075" y="511175"/>
            <a:ext cx="3392488" cy="2544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992507" y="3230423"/>
            <a:ext cx="7940052" cy="305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5621582" y="6457713"/>
            <a:ext cx="4301910" cy="336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None/>
            </a:pPr>
            <a:fld id="{00000000-1234-1234-1234-123412341234}" type="slidenum">
              <a:rPr b="1" i="0" lang="cs-CZ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265488" y="511175"/>
            <a:ext cx="3398837" cy="25479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992507" y="3230423"/>
            <a:ext cx="7941624" cy="305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 rot="5400000">
            <a:off x="2309019" y="-251618"/>
            <a:ext cx="4522788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 rot="5400000">
            <a:off x="4718844" y="2158207"/>
            <a:ext cx="5873750" cy="205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 rot="5400000">
            <a:off x="529432" y="177007"/>
            <a:ext cx="5873750" cy="6018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ložení">
  <p:cSld name="Vlastní rozložení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646613" y="1600200"/>
            <a:ext cx="4037012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0" name="Google Shape;100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 rot="5400000">
            <a:off x="2309019" y="-251618"/>
            <a:ext cx="4522788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 rot="5400000">
            <a:off x="4718844" y="2158207"/>
            <a:ext cx="5873750" cy="205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 rot="5400000">
            <a:off x="529432" y="177007"/>
            <a:ext cx="5873750" cy="6018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ložení">
  <p:cSld name="Vlastní rozložení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6613" y="1600200"/>
            <a:ext cx="4037012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E7F6FF"/>
            </a:gs>
            <a:gs pos="100000">
              <a:srgbClr val="FFFFFF"/>
            </a:gs>
          </a:gsLst>
          <a:lin ang="189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56550" y="260350"/>
            <a:ext cx="957263" cy="1093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250825" y="1412875"/>
            <a:ext cx="8642350" cy="1588"/>
          </a:xfrm>
          <a:prstGeom prst="straightConnector1">
            <a:avLst/>
          </a:prstGeom>
          <a:noFill/>
          <a:ln cap="flat" cmpd="sng" w="38150">
            <a:solidFill>
              <a:srgbClr val="00008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E7F6FF"/>
            </a:gs>
            <a:gs pos="100000">
              <a:srgbClr val="FFFFFF"/>
            </a:gs>
          </a:gsLst>
          <a:lin ang="1890000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57200" y="249238"/>
            <a:ext cx="82264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4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56550" y="260350"/>
            <a:ext cx="957263" cy="1093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4"/>
          <p:cNvCxnSpPr/>
          <p:nvPr/>
        </p:nvCxnSpPr>
        <p:spPr>
          <a:xfrm>
            <a:off x="250825" y="1412875"/>
            <a:ext cx="8642350" cy="1588"/>
          </a:xfrm>
          <a:prstGeom prst="straightConnector1">
            <a:avLst/>
          </a:prstGeom>
          <a:noFill/>
          <a:ln cap="flat" cmpd="sng" w="38150">
            <a:solidFill>
              <a:srgbClr val="00008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400"/>
              <a:t>SOCIÁLNÍ BYDLENÍ</a:t>
            </a:r>
            <a:br>
              <a:rPr b="1" lang="cs-CZ"/>
            </a:br>
            <a:r>
              <a:rPr b="1" lang="cs-CZ" sz="3200"/>
              <a:t>Železný Brod</a:t>
            </a:r>
            <a:endParaRPr b="1"/>
          </a:p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1371600" y="4437112"/>
            <a:ext cx="64008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Bc. Eva Sasková</a:t>
            </a:r>
            <a:endParaRPr/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31.3.2023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/>
        </p:nvSpPr>
        <p:spPr>
          <a:xfrm>
            <a:off x="467544" y="1988840"/>
            <a:ext cx="7848872" cy="453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Dohoda o poskytování soc. práce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Spolupráce s dalšími sociálními službami (Fokus, Pečovatelské služby)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Motivace nájemníků ke </a:t>
            </a:r>
            <a:b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společnému soužití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Společná komunikace </a:t>
            </a:r>
            <a:endParaRPr/>
          </a:p>
          <a:p>
            <a:pPr indent="-2857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323528" y="332656"/>
            <a:ext cx="69127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Sociální podpora a pravidla</a:t>
            </a: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3353519"/>
            <a:ext cx="31718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/>
        </p:nvSpPr>
        <p:spPr>
          <a:xfrm>
            <a:off x="611560" y="476672"/>
            <a:ext cx="57241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Statistika</a:t>
            </a:r>
            <a:endParaRPr/>
          </a:p>
        </p:txBody>
      </p:sp>
      <p:sp>
        <p:nvSpPr>
          <p:cNvPr id="208" name="Google Shape;208;p37"/>
          <p:cNvSpPr txBox="1"/>
          <p:nvPr/>
        </p:nvSpPr>
        <p:spPr>
          <a:xfrm>
            <a:off x="467544" y="1844824"/>
            <a:ext cx="7848872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Kolaudace 2019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nájemníků k 3/2023 = 18 ( z toho 1 v městském bytě)</a:t>
            </a:r>
            <a:endParaRPr/>
          </a:p>
          <a:p>
            <a:pPr indent="-342900" lvl="1" marL="10858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nájemníků s duševním onemocněním</a:t>
            </a:r>
            <a:endParaRPr/>
          </a:p>
          <a:p>
            <a:pPr indent="-342900" lvl="1" marL="10858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matky samoživitelky</a:t>
            </a:r>
            <a:endParaRPr/>
          </a:p>
          <a:p>
            <a:pPr indent="-342900" lvl="1" marL="10858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lidé zbaveni svéprávnosti (z toho 2 s veřejným opatrovníkem)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nájemníků od začátku projektu = 26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Důvody opuštění sociálních bytů</a:t>
            </a:r>
            <a:endParaRPr/>
          </a:p>
          <a:p>
            <a:pPr indent="-285750" lvl="1" marL="10287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x úmrtí </a:t>
            </a:r>
            <a:endParaRPr/>
          </a:p>
          <a:p>
            <a:pPr indent="-285750" lvl="1" marL="10287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x neprodloužení nájemní smlouvy z důvodu nedodržování podmínek (dluhy na nájemném, narušování společného soužití, odmítání spolupráce se sociálním pracovníkem)</a:t>
            </a:r>
            <a:endParaRPr/>
          </a:p>
          <a:p>
            <a:pPr indent="-285750" lvl="1" marL="10287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x stěhování do standardního bydlení </a:t>
            </a:r>
            <a:endParaRPr/>
          </a:p>
          <a:p>
            <a:pPr indent="-171450" lvl="1" marL="10287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611560" y="476672"/>
            <a:ext cx="57241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Zajímavosti, postřehy</a:t>
            </a:r>
            <a:endParaRPr/>
          </a:p>
        </p:txBody>
      </p:sp>
      <p:sp>
        <p:nvSpPr>
          <p:cNvPr id="215" name="Google Shape;215;p38"/>
          <p:cNvSpPr txBox="1"/>
          <p:nvPr/>
        </p:nvSpPr>
        <p:spPr>
          <a:xfrm>
            <a:off x="107504" y="1453379"/>
            <a:ext cx="4817998" cy="5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361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Nájemné včetně energií </a:t>
            </a:r>
            <a:endParaRPr/>
          </a:p>
          <a:p>
            <a:pPr indent="-361950" lvl="0" marL="3619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Vzájemná podpora nájemníků – komunitní soužití </a:t>
            </a:r>
            <a:endParaRPr/>
          </a:p>
          <a:p>
            <a:pPr indent="-361950" lvl="0" marL="3619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Motivovanost a kontinuita v doplácení dluhů vůči městu</a:t>
            </a:r>
            <a:endParaRPr/>
          </a:p>
          <a:p>
            <a:pPr indent="-361950" lvl="0" marL="3619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Kladné ohlasy ze strany nájemníků</a:t>
            </a:r>
            <a:endParaRPr/>
          </a:p>
          <a:p>
            <a:pPr indent="-361950" lvl="0" marL="3619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Negativní ohlasy ze strany obyvatel</a:t>
            </a:r>
            <a:endParaRPr/>
          </a:p>
          <a:p>
            <a:pPr indent="-184150" lvl="0" marL="3619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1681" r="0" t="4481"/>
          <a:stretch/>
        </p:blipFill>
        <p:spPr>
          <a:xfrm>
            <a:off x="4860032" y="1484784"/>
            <a:ext cx="4211960" cy="30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/>
        </p:nvSpPr>
        <p:spPr>
          <a:xfrm>
            <a:off x="500063" y="571500"/>
            <a:ext cx="5167312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0" i="0" lang="cs-CZ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Závěr</a:t>
            </a: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3495676" y="1700213"/>
            <a:ext cx="51673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4603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60375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Prostor pro dotazy</a:t>
            </a:r>
            <a:endParaRPr/>
          </a:p>
          <a:p>
            <a:pPr indent="-254000" lvl="0" marL="460375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60375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60375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3429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2807550"/>
            <a:ext cx="5400600" cy="40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15858" y="2160652"/>
            <a:ext cx="3933056" cy="294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0" i="0" lang="cs-CZ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bylo na začátku</a:t>
            </a:r>
            <a:endParaRPr/>
          </a:p>
        </p:txBody>
      </p:sp>
      <p:sp>
        <p:nvSpPr>
          <p:cNvPr id="140" name="Google Shape;140;p28"/>
          <p:cNvSpPr txBox="1"/>
          <p:nvPr/>
        </p:nvSpPr>
        <p:spPr>
          <a:xfrm>
            <a:off x="395288" y="1571625"/>
            <a:ext cx="8497887" cy="464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1175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Potřebnost řešení „problémových“ nájemníků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Velký bytový fond města 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Klienti z cílové skupiny - v bytové nouzi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Možnost čerpání IROP 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Zlepšení bytových podmínek v dosavadním objektu města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Hledání vhodného řešení vzájemného soužití s řádnými nájemníky </a:t>
            </a:r>
            <a:endParaRPr/>
          </a:p>
          <a:p>
            <a:pPr indent="-3333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511175" lvl="0" marL="5143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21169" cy="602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350305" y="2035011"/>
            <a:ext cx="5517232" cy="41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4788024" y="332656"/>
            <a:ext cx="3024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 s tím?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b="17413" l="40515" r="1841" t="14646"/>
          <a:stretch/>
        </p:blipFill>
        <p:spPr>
          <a:xfrm>
            <a:off x="3031493" y="2348880"/>
            <a:ext cx="6005003" cy="442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385192" y="3633578"/>
            <a:ext cx="418680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cs-CZ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Počátek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 b="14135" l="33114" r="1243" t="13711"/>
          <a:stretch/>
        </p:blipFill>
        <p:spPr>
          <a:xfrm>
            <a:off x="107504" y="-63284"/>
            <a:ext cx="4842405" cy="332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E7F6FF"/>
            </a:gs>
            <a:gs pos="100000">
              <a:srgbClr val="FFFFFF"/>
            </a:gs>
          </a:gsLst>
          <a:lin ang="189000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617194" y="204264"/>
            <a:ext cx="73448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REKONSTRUKCE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Pravidla pro sociální bydlení</a:t>
            </a:r>
            <a:endParaRPr b="1" i="0" sz="40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527703"/>
            <a:ext cx="7107063" cy="5330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5320"/>
          <a:stretch/>
        </p:blipFill>
        <p:spPr>
          <a:xfrm>
            <a:off x="187083" y="1547675"/>
            <a:ext cx="4176464" cy="52743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3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278"/>
          <a:stretch/>
        </p:blipFill>
        <p:spPr>
          <a:xfrm>
            <a:off x="5004048" y="1583645"/>
            <a:ext cx="3965264" cy="52743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32"/>
          <p:cNvSpPr txBox="1"/>
          <p:nvPr/>
        </p:nvSpPr>
        <p:spPr>
          <a:xfrm>
            <a:off x="395536" y="116632"/>
            <a:ext cx="74168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 podlaží - 12 bytů </a:t>
            </a:r>
            <a:b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1+1 cca 50 m</a:t>
            </a:r>
            <a:r>
              <a:rPr b="1" baseline="30000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884" y="1527977"/>
            <a:ext cx="3995936" cy="5330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354362" y="548680"/>
            <a:ext cx="74579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 byty bezbariérové</a:t>
            </a:r>
            <a:endParaRPr b="1" baseline="30000" i="0" sz="40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224" y="1527976"/>
            <a:ext cx="3995936" cy="533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611560" y="476672"/>
            <a:ext cx="57241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PRAVIDLA z IROP</a:t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467544" y="1988840"/>
            <a:ext cx="7848872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 kauce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Omezené příjmy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Konkrétní cílové skupiny 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Zajištění sociální podpory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Časově omezený nájem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Věkové omezení – produktivní věk</a:t>
            </a:r>
            <a:endParaRPr/>
          </a:p>
          <a:p>
            <a:pPr indent="-2857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611560" y="188640"/>
            <a:ext cx="57241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+ 1 BYT </a:t>
            </a:r>
            <a:br>
              <a:rPr b="1" i="0" lang="cs-CZ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ze stávajícího bytového fondu</a:t>
            </a:r>
            <a:endParaRPr b="1" i="0" sz="40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/>
        </p:nvSpPr>
        <p:spPr>
          <a:xfrm>
            <a:off x="467544" y="1988840"/>
            <a:ext cx="7848872" cy="435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 kauce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Konkrétní sociální situace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Zajištění sociální podpory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Časově omezený nájem</a:t>
            </a:r>
            <a:endParaRPr/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</a:pPr>
            <a:r>
              <a:rPr b="0" i="0" lang="cs-CZ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Lepší flexibilita oproti IROP (např. věk, finanční podmínky)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