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88150" cy="10018700"/>
  <p:embeddedFontLst>
    <p:embeddedFont>
      <p:font typeface="Raleway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5621" cy="50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0934" y="0"/>
            <a:ext cx="2985621" cy="50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15615"/>
            <a:ext cx="2985621" cy="501496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899592" y="2195763"/>
            <a:ext cx="7626441" cy="2936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ČR potřebuje zákon o podpoře bydlení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chybí dlouho</a:t>
            </a:r>
            <a:endParaRPr/>
          </a:p>
          <a:p>
            <a:pPr indent="-17780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příprava nejdále v historii</a:t>
            </a:r>
            <a:endParaRPr/>
          </a:p>
          <a:p>
            <a:pPr indent="-17780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návrh volitelných nástrojů pro obce, občany a vlastníky nemovitostí</a:t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395536" y="5022278"/>
            <a:ext cx="83883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988859" y="774961"/>
            <a:ext cx="3012363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Ing. Petr Kulhánek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Hejtman Karlovarského kraje</a:t>
            </a:r>
            <a:endParaRPr/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4" y="476673"/>
            <a:ext cx="2536468" cy="11521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3"/>
          <p:cNvCxnSpPr/>
          <p:nvPr/>
        </p:nvCxnSpPr>
        <p:spPr>
          <a:xfrm>
            <a:off x="617967" y="6165304"/>
            <a:ext cx="7908066" cy="0"/>
          </a:xfrm>
          <a:prstGeom prst="straightConnector1">
            <a:avLst/>
          </a:prstGeom>
          <a:noFill/>
          <a:ln cap="flat" cmpd="sng" w="9525">
            <a:solidFill>
              <a:srgbClr val="2E2E9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899592" y="2195763"/>
            <a:ext cx="7884294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Kraje se mohou a mají v oblasti bydlení angažovat: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když jsou obce bezradné: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rozprodaný vlastní bytový fond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nedostatek financí na zpětný odkup/výkup bytů při odkupech bytů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prohrávají v aukcích s obchodníky s chudobou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kraj iniciátor změn v území:  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 KK a ÚK hned po Praze největší podíl obyvatel zatížených nadměrnými náklady na bydleni a ohrožených jeho ztrátou * </a:t>
            </a:r>
            <a:r>
              <a:rPr b="0" i="1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Zpráva o vyloučení z bydlení 2021 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395536" y="5022278"/>
            <a:ext cx="83883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988859" y="774961"/>
            <a:ext cx="3012363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Ing. Petr Kulhánek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Hejtman Karlovarského kraje</a:t>
            </a:r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4" y="476673"/>
            <a:ext cx="2536468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899592" y="2195763"/>
            <a:ext cx="7884294" cy="34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Karlovarský kraj dělá konkrétní kroky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Memorandum o spolupráci s MMR a ASZ</a:t>
            </a:r>
            <a:endParaRPr/>
          </a:p>
          <a:p>
            <a: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Strategie sociálního začleňování</a:t>
            </a:r>
            <a:endParaRPr/>
          </a:p>
          <a:p>
            <a: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Projekt z OPZ+ SZ systémově: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Tým odborníků součást úřadu, dluhy, předčasné odchody a krajský systém garantovaného bydlení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95536" y="5022278"/>
            <a:ext cx="83883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4988859" y="774961"/>
            <a:ext cx="3012363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Ing. Petr Kulhánek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Hejtman Karlovarského kraje</a:t>
            </a:r>
            <a:endParaRPr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4" y="476673"/>
            <a:ext cx="2536468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/>
        </p:nvSpPr>
        <p:spPr>
          <a:xfrm>
            <a:off x="899592" y="2195763"/>
            <a:ext cx="7884294" cy="35640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Inspirace v Praze Sociální Nadační fond</a:t>
            </a:r>
            <a:endParaRPr/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1.Připravovaný program na podporu bydlení</a:t>
            </a:r>
            <a:endParaRPr/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Základem je Nadační fond</a:t>
            </a:r>
            <a:endParaRPr/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Začneme s klienty azylových domů</a:t>
            </a:r>
            <a:endParaRPr/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Cíl ve shodě s Vládou: </a:t>
            </a:r>
            <a:endParaRPr/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	efektivnější pomoc ohroženým dětem</a:t>
            </a:r>
            <a:endParaRPr/>
          </a:p>
          <a:p>
            <a:pPr indent="-457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	testování nadačních příspěvků, garancí, správcovských smluv, asistence v bydlení</a:t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395536" y="5022278"/>
            <a:ext cx="83883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4988859" y="774961"/>
            <a:ext cx="3012363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Ing. Petr Kulhánek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Hejtman Karlovarského kraje</a:t>
            </a:r>
            <a:endParaRPr/>
          </a:p>
        </p:txBody>
      </p:sp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4" y="476673"/>
            <a:ext cx="2536468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 </a:t>
            </a:r>
            <a:endParaRPr b="1" sz="2400">
              <a:solidFill>
                <a:srgbClr val="31278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17"/>
          <p:cNvSpPr txBox="1"/>
          <p:nvPr>
            <p:ph idx="1" type="subTitle"/>
          </p:nvPr>
        </p:nvSpPr>
        <p:spPr>
          <a:xfrm>
            <a:off x="2078" y="5389279"/>
            <a:ext cx="9034418" cy="1201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</p:txBody>
      </p:sp>
      <p:pic>
        <p:nvPicPr>
          <p:cNvPr id="123" name="Google Shape;12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202508"/>
            <a:ext cx="2016224" cy="106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471613"/>
            <a:ext cx="7308304" cy="3859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